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  <p:sldMasterId id="2147483742" r:id="rId2"/>
  </p:sldMasterIdLst>
  <p:notesMasterIdLst>
    <p:notesMasterId r:id="rId26"/>
  </p:notesMasterIdLst>
  <p:handoutMasterIdLst>
    <p:handoutMasterId r:id="rId27"/>
  </p:handoutMasterIdLst>
  <p:sldIdLst>
    <p:sldId id="359" r:id="rId3"/>
    <p:sldId id="278" r:id="rId4"/>
    <p:sldId id="360" r:id="rId5"/>
    <p:sldId id="330" r:id="rId6"/>
    <p:sldId id="361" r:id="rId7"/>
    <p:sldId id="362" r:id="rId8"/>
    <p:sldId id="311" r:id="rId9"/>
    <p:sldId id="305" r:id="rId10"/>
    <p:sldId id="306" r:id="rId11"/>
    <p:sldId id="315" r:id="rId12"/>
    <p:sldId id="354" r:id="rId13"/>
    <p:sldId id="363" r:id="rId14"/>
    <p:sldId id="293" r:id="rId15"/>
    <p:sldId id="276" r:id="rId16"/>
    <p:sldId id="365" r:id="rId17"/>
    <p:sldId id="262" r:id="rId18"/>
    <p:sldId id="270" r:id="rId19"/>
    <p:sldId id="271" r:id="rId20"/>
    <p:sldId id="356" r:id="rId21"/>
    <p:sldId id="357" r:id="rId22"/>
    <p:sldId id="358" r:id="rId23"/>
    <p:sldId id="367" r:id="rId24"/>
    <p:sldId id="366" r:id="rId25"/>
  </p:sldIdLst>
  <p:sldSz cx="9144000" cy="6858000" type="screen4x3"/>
  <p:notesSz cx="7010400" cy="9296400"/>
  <p:defaultTextStyle>
    <a:defPPr>
      <a:defRPr lang="fr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que Boulet" initials="DB" lastIdx="1" clrIdx="0">
    <p:extLst>
      <p:ext uri="{19B8F6BF-5375-455C-9EA6-DF929625EA0E}">
        <p15:presenceInfo xmlns:p15="http://schemas.microsoft.com/office/powerpoint/2012/main" userId="51bf4e4e94f118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8C8"/>
    <a:srgbClr val="1EA0CD"/>
    <a:srgbClr val="B8152F"/>
    <a:srgbClr val="FA6814"/>
    <a:srgbClr val="FFFFFF"/>
    <a:srgbClr val="F95C0D"/>
    <a:srgbClr val="FEB947"/>
    <a:srgbClr val="FC5D09"/>
    <a:srgbClr val="FF7112"/>
    <a:srgbClr val="219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74" autoAdjust="0"/>
    <p:restoredTop sz="96357" autoAdjust="0"/>
  </p:normalViewPr>
  <p:slideViewPr>
    <p:cSldViewPr snapToGrid="0">
      <p:cViewPr>
        <p:scale>
          <a:sx n="66" d="100"/>
          <a:sy n="66" d="100"/>
        </p:scale>
        <p:origin x="48" y="48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-3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91D4780-AADF-407E-9F41-A2654D82591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47FE294-46D9-4FAC-9863-3D7CBFD984F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algn="r"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FCA3828F-D9B2-4DA1-8D00-1A879717200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A60CB3E5-EE6D-48EB-A1EC-923CD693743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62F8C911-F95F-4736-94C2-3D732C08C806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6537721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D99A1E9-BB28-4CFA-A1A4-F1ED5E69E7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F016594-9E8F-40D0-B296-02B2C51EF8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>
            <a:lvl1pPr algn="r"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D8DE82C-AA07-422D-A7F8-F10EE84BE3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8D0FFEE2-A9B7-4D82-A81B-308DF4D34E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5"/>
            <a:ext cx="56102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/>
              <a:t>Cliquez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217B5C77-1CF9-4A6D-953D-806436F694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defTabSz="932584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EE2185EB-E687-45DE-9032-9D969617F7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68" tIns="46583" rIns="93168" bIns="46583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/>
            </a:lvl1pPr>
          </a:lstStyle>
          <a:p>
            <a:pPr>
              <a:defRPr/>
            </a:pPr>
            <a:fld id="{0D31B426-E45A-4761-9348-ACF5169DA510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526901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071CBC9-FFAD-4C3C-AF8A-94956680B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87A7061-4679-4F0D-949F-D2F8831B6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7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>
            <a:extLst>
              <a:ext uri="{FF2B5EF4-FFF2-40B4-BE49-F238E27FC236}">
                <a16:creationId xmlns:a16="http://schemas.microsoft.com/office/drawing/2014/main" id="{F29C4B28-7643-483D-805D-C3B5D74AED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Espace réservé des notes 2">
            <a:extLst>
              <a:ext uri="{FF2B5EF4-FFF2-40B4-BE49-F238E27FC236}">
                <a16:creationId xmlns:a16="http://schemas.microsoft.com/office/drawing/2014/main" id="{08C920DF-6C2B-4836-8AE9-6B7E6CF60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91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>
            <a:extLst>
              <a:ext uri="{FF2B5EF4-FFF2-40B4-BE49-F238E27FC236}">
                <a16:creationId xmlns:a16="http://schemas.microsoft.com/office/drawing/2014/main" id="{D53F2010-6886-47E0-8BEC-8CEE18B36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Espace réservé des notes 2">
            <a:extLst>
              <a:ext uri="{FF2B5EF4-FFF2-40B4-BE49-F238E27FC236}">
                <a16:creationId xmlns:a16="http://schemas.microsoft.com/office/drawing/2014/main" id="{3755A8DD-4194-4293-83BA-8376D0D28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511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>
            <a:extLst>
              <a:ext uri="{FF2B5EF4-FFF2-40B4-BE49-F238E27FC236}">
                <a16:creationId xmlns:a16="http://schemas.microsoft.com/office/drawing/2014/main" id="{13CA4E55-6BA2-4C56-8FFF-B62273226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Espace réservé des notes 2">
            <a:extLst>
              <a:ext uri="{FF2B5EF4-FFF2-40B4-BE49-F238E27FC236}">
                <a16:creationId xmlns:a16="http://schemas.microsoft.com/office/drawing/2014/main" id="{12228090-8E91-4BD9-972A-8DCDDDEC1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Espace réservé du numéro de diapositive 3">
            <a:extLst>
              <a:ext uri="{FF2B5EF4-FFF2-40B4-BE49-F238E27FC236}">
                <a16:creationId xmlns:a16="http://schemas.microsoft.com/office/drawing/2014/main" id="{0C338270-F4A7-43A7-A5B5-F306791DA4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A531E4-DCB3-4FE1-AB9A-0478EA3F28CF}" type="slidenum">
              <a:rPr lang="fr-CA" altLang="fr-FR" smtClean="0"/>
              <a:pPr/>
              <a:t>12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981514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DA3E1CC8-4650-4372-A5E6-49CF884ED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Espace réservé des notes 2">
            <a:extLst>
              <a:ext uri="{FF2B5EF4-FFF2-40B4-BE49-F238E27FC236}">
                <a16:creationId xmlns:a16="http://schemas.microsoft.com/office/drawing/2014/main" id="{98A62F9A-7CBB-45C3-8117-0FB12566E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36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>
            <a:extLst>
              <a:ext uri="{FF2B5EF4-FFF2-40B4-BE49-F238E27FC236}">
                <a16:creationId xmlns:a16="http://schemas.microsoft.com/office/drawing/2014/main" id="{99C19C02-9F01-43AF-9AFF-A1879B8685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Espace réservé des notes 2">
            <a:extLst>
              <a:ext uri="{FF2B5EF4-FFF2-40B4-BE49-F238E27FC236}">
                <a16:creationId xmlns:a16="http://schemas.microsoft.com/office/drawing/2014/main" id="{BF07C6AA-78DB-4C9B-BFAC-F93708FF3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12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'image des diapositives 1">
            <a:extLst>
              <a:ext uri="{FF2B5EF4-FFF2-40B4-BE49-F238E27FC236}">
                <a16:creationId xmlns:a16="http://schemas.microsoft.com/office/drawing/2014/main" id="{46935F98-A591-48B3-BB43-FF8399889A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Espace réservé des notes 2">
            <a:extLst>
              <a:ext uri="{FF2B5EF4-FFF2-40B4-BE49-F238E27FC236}">
                <a16:creationId xmlns:a16="http://schemas.microsoft.com/office/drawing/2014/main" id="{37805C35-94B5-4933-BB63-6B0B61E9E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3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>
            <a:extLst>
              <a:ext uri="{FF2B5EF4-FFF2-40B4-BE49-F238E27FC236}">
                <a16:creationId xmlns:a16="http://schemas.microsoft.com/office/drawing/2014/main" id="{F768B7FD-364D-467F-994C-82D8DB8155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Espace réservé des notes 2">
            <a:extLst>
              <a:ext uri="{FF2B5EF4-FFF2-40B4-BE49-F238E27FC236}">
                <a16:creationId xmlns:a16="http://schemas.microsoft.com/office/drawing/2014/main" id="{DD762F3F-4009-4257-8132-1E386C193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19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>
            <a:extLst>
              <a:ext uri="{FF2B5EF4-FFF2-40B4-BE49-F238E27FC236}">
                <a16:creationId xmlns:a16="http://schemas.microsoft.com/office/drawing/2014/main" id="{A6F3B34B-C5EF-4F02-88F3-BF2ABF7B24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Espace réservé des notes 2">
            <a:extLst>
              <a:ext uri="{FF2B5EF4-FFF2-40B4-BE49-F238E27FC236}">
                <a16:creationId xmlns:a16="http://schemas.microsoft.com/office/drawing/2014/main" id="{B55820DE-6D13-4CA6-858F-8EFE421AF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54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ce réservé de l'image des diapositives 1">
            <a:extLst>
              <a:ext uri="{FF2B5EF4-FFF2-40B4-BE49-F238E27FC236}">
                <a16:creationId xmlns:a16="http://schemas.microsoft.com/office/drawing/2014/main" id="{31293616-E53D-4727-BD2F-F01D0C5C10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Espace réservé des notes 2">
            <a:extLst>
              <a:ext uri="{FF2B5EF4-FFF2-40B4-BE49-F238E27FC236}">
                <a16:creationId xmlns:a16="http://schemas.microsoft.com/office/drawing/2014/main" id="{160C485E-85ED-49DB-8F91-2127790B1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12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328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>
            <a:extLst>
              <a:ext uri="{FF2B5EF4-FFF2-40B4-BE49-F238E27FC236}">
                <a16:creationId xmlns:a16="http://schemas.microsoft.com/office/drawing/2014/main" id="{A6B75023-B705-465F-AAC7-12A5ECC2D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Espace réservé des notes 2">
            <a:extLst>
              <a:ext uri="{FF2B5EF4-FFF2-40B4-BE49-F238E27FC236}">
                <a16:creationId xmlns:a16="http://schemas.microsoft.com/office/drawing/2014/main" id="{F0161532-3CDF-499D-A88E-DF77C6029E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39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>
            <a:extLst>
              <a:ext uri="{FF2B5EF4-FFF2-40B4-BE49-F238E27FC236}">
                <a16:creationId xmlns:a16="http://schemas.microsoft.com/office/drawing/2014/main" id="{374DB50B-46D4-4EF4-B34E-8D736FC059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Espace réservé des notes 2">
            <a:extLst>
              <a:ext uri="{FF2B5EF4-FFF2-40B4-BE49-F238E27FC236}">
                <a16:creationId xmlns:a16="http://schemas.microsoft.com/office/drawing/2014/main" id="{050C6CE3-8D4E-480D-80C6-F1084D3C4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55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>
            <a:extLst>
              <a:ext uri="{FF2B5EF4-FFF2-40B4-BE49-F238E27FC236}">
                <a16:creationId xmlns:a16="http://schemas.microsoft.com/office/drawing/2014/main" id="{D97DC323-C1E0-4E42-A597-84077BE7A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Espace réservé des notes 2">
            <a:extLst>
              <a:ext uri="{FF2B5EF4-FFF2-40B4-BE49-F238E27FC236}">
                <a16:creationId xmlns:a16="http://schemas.microsoft.com/office/drawing/2014/main" id="{F9AF999D-33D4-4C0F-9F45-A9EA9B03D6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5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>
            <a:extLst>
              <a:ext uri="{FF2B5EF4-FFF2-40B4-BE49-F238E27FC236}">
                <a16:creationId xmlns:a16="http://schemas.microsoft.com/office/drawing/2014/main" id="{25008EA7-3CBC-4C7E-840F-64CD91F59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Espace réservé des notes 2">
            <a:extLst>
              <a:ext uri="{FF2B5EF4-FFF2-40B4-BE49-F238E27FC236}">
                <a16:creationId xmlns:a16="http://schemas.microsoft.com/office/drawing/2014/main" id="{D14AC3F4-C32F-40F5-A529-28127075E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2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>
            <a:extLst>
              <a:ext uri="{FF2B5EF4-FFF2-40B4-BE49-F238E27FC236}">
                <a16:creationId xmlns:a16="http://schemas.microsoft.com/office/drawing/2014/main" id="{EE0B9912-12B1-4860-9A2D-AC891436C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Espace réservé des notes 2">
            <a:extLst>
              <a:ext uri="{FF2B5EF4-FFF2-40B4-BE49-F238E27FC236}">
                <a16:creationId xmlns:a16="http://schemas.microsoft.com/office/drawing/2014/main" id="{32B216C6-8A88-40B1-930C-7793E425D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1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>
            <a:extLst>
              <a:ext uri="{FF2B5EF4-FFF2-40B4-BE49-F238E27FC236}">
                <a16:creationId xmlns:a16="http://schemas.microsoft.com/office/drawing/2014/main" id="{1A26ED03-EE58-4852-B214-594C4B1D2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notes 2">
            <a:extLst>
              <a:ext uri="{FF2B5EF4-FFF2-40B4-BE49-F238E27FC236}">
                <a16:creationId xmlns:a16="http://schemas.microsoft.com/office/drawing/2014/main" id="{F4F01E7A-150A-426A-811A-271B282EC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1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>
            <a:extLst>
              <a:ext uri="{FF2B5EF4-FFF2-40B4-BE49-F238E27FC236}">
                <a16:creationId xmlns:a16="http://schemas.microsoft.com/office/drawing/2014/main" id="{5124B2B9-CFDE-49CD-ADE4-AA682C33E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notes 2">
            <a:extLst>
              <a:ext uri="{FF2B5EF4-FFF2-40B4-BE49-F238E27FC236}">
                <a16:creationId xmlns:a16="http://schemas.microsoft.com/office/drawing/2014/main" id="{AA9DA9C2-3FFC-4F99-8161-7E5ED14959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0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e l'image des diapositives 1">
            <a:extLst>
              <a:ext uri="{FF2B5EF4-FFF2-40B4-BE49-F238E27FC236}">
                <a16:creationId xmlns:a16="http://schemas.microsoft.com/office/drawing/2014/main" id="{1639AB88-F892-4A2F-9331-576FED476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Espace réservé des notes 2">
            <a:extLst>
              <a:ext uri="{FF2B5EF4-FFF2-40B4-BE49-F238E27FC236}">
                <a16:creationId xmlns:a16="http://schemas.microsoft.com/office/drawing/2014/main" id="{B3FF004D-BDCD-4361-B42D-BE63659D3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8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D0CAF2-CC5C-4CF4-9D31-5C09CBACA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044EBE-E229-447C-8E15-B09DC06EB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7AEDFE-650C-42AF-815F-5CBEA2167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C001E-B427-42AF-89EE-C05B612E1FBA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5610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1304CF-21B8-404A-B355-A05CFBFE7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8D820C-7E7A-40DC-B9C7-47A0CCBC6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4390DA-8A5D-4CE3-B268-8D33B3B88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0296E-0DF6-44FD-A237-CF974DFB6089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91092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FDDE7-8AFD-4B3C-A62E-773F6DC72D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42ADD-A8E9-4CF5-BEBF-654D1B61E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314AC4-CC5B-42B2-94EA-C9EB02F3F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64A04-123F-48EB-9850-28E7E6E5B37D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51606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fr-CA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0DF5A-8CA6-4052-A7A0-32B1180AA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68431-339E-4387-AC9D-9870521DF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2666D8-715F-4837-A0E3-097080277A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EE5DD-FA6D-42F4-AE35-5776713AE8A5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981467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81039-EB33-4C63-9BDD-255F2C641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14F54-CF73-408F-996D-7367ABF68B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C36492-3603-4D03-B226-8930577F2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8981E-7453-460A-A360-D9D5CFA1FFEA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65879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1C0AA6-80C8-488B-85BF-AB50E7B5A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22E7FA-09D0-4C41-95F8-73B0100EA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3385D-4694-4A22-9ED8-B3C180D0DF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626D1-8108-47E7-9D5F-286F3EE59957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93792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84E5EB-FADF-496C-AADD-FE73B6D5BF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9CB52F-2AFA-47DB-BEEE-11EA8FBB3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6FC03E-82E1-46B6-B890-BD1475C1B0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C1F53-2E74-43DF-8829-5038EED106B8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918358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2FCC8-E8BB-4D70-BB98-F735B1041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B99E12-A085-451A-9F20-77BFF50D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D0B215-BAE5-48BA-B1E0-107546D70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DAF7AD-78B6-4AAC-B9BD-DDB441D9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4FF3A-1729-4B42-958C-D4270FE2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29EA2-F6D1-42BE-933D-72AFFE10885C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712186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D5916-B20B-489A-B584-1E2B3AEA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53E4F3-7DF3-4ADB-BEDC-DDA7F073D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CD94E8-E9E9-4255-8472-16229E48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827D28-B941-4E71-8BDB-93B4B855C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747112-7527-42FD-A8D9-20E52A40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92C99-8839-46B6-BA41-EC0ACA0A1E56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793590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D523A-7710-484A-A5EE-63DDC9B9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092B06-547F-4F02-8ED2-70957CB32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9937F3-48F6-47D1-9515-DD297032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91B8AD-79A1-4B5B-A2E7-050A376A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95968F-1F50-457B-8F06-BC307678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1FCE60-6334-4367-8858-24165C871D16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310478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1DE22-7B47-48CB-97D4-04238309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483A0E-3935-4CFA-8D90-9AD14F109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FA8E7C-5372-4428-8A44-300BD6E9E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95474D-A0BB-4BF1-A889-D0531EAF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F8E18C-3E04-401C-A799-E6C86222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F99118-00E5-4EC9-988B-D22BDF43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6B3CD-9E07-4D94-BDEB-7274A25B287C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41211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4E26AD-9A08-4969-81E7-FAFC0038F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250D46-1472-4D9B-BB42-98A4C9004E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CBD486-1962-4127-9F2B-904EADA13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604F-308B-4436-B181-9BCDBCDFEBA8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208728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9D9FA-9290-40E6-B69D-A857CFBF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C62735-4738-46EF-B345-8DE7F3940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C68FD1-0380-4624-A81E-19CCBC07A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BCD51E-B9D6-41E9-8352-446EB351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1B2ECD-104A-48C4-AAB5-CE9F8C54C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504AA0-B9EC-42E1-9ADB-5C96831C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AA5D2EC-21E7-4A59-973B-C6311148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7B44E39-0FD0-4EA7-92DC-90DADB26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69C816-FC21-4C7A-A369-6F8527653B9B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369535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5756B1-787C-4461-948D-4F121E62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C29ED-5F38-4715-A9FF-EFD5E6F2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E693B8-C9B2-4CAA-86B5-7D8EF1FC6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F7A568-C79C-4F1E-A6B2-86080DFB5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0169A-5619-4BA1-B833-FE6C0A59C8BA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609677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22AF0A-8427-4998-BE5E-AE5E095F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83C1-29DA-4E0E-A58D-19F6589D7609}" type="datetimeFigureOut">
              <a:rPr lang="fr-CA" smtClean="0"/>
              <a:t>2019-10-24</a:t>
            </a:fld>
            <a:endParaRPr lang="fr-CA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1B959F-8A12-4F30-9C0B-4D18AE69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6CBEEF-7442-402C-8050-7686E91D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603D-A9D9-40E7-90BC-8975AA5D53A6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2794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D8507B-C8FE-4843-955B-2C05088CE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C11B90-F824-4794-9D7B-0D36B0620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8F5C27-ECBC-4C59-8E27-E0D5E3FBA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1F87B8-9BDC-434F-B1BC-E20F4A26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10C5D0-E95A-4609-8A56-B5DDF5EF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208F3-5460-4506-8354-AE652BB7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6B0A31-A50C-4C7A-A2CD-263BFB0B1870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1636278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88BE9-A4FA-4171-95CE-FFFB614D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E8C360E-D5A6-4EA4-9A13-3153CD54B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C79877-F944-4637-8225-BF69B44E1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894D3A-3DDE-4588-80F5-58DB483B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FBA5AE-492E-44C5-8B22-8CD4400F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7AB501-1DC9-4A9C-9BBF-DBB9C66A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C4C8A-A8AA-4DCB-8638-23AF6707294C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95008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B02A0-1EBA-4AF7-BC2F-5593BAF1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68D8DE-07C7-403E-8DF1-B607C48CE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7FBF86-E76C-41E3-AF04-A08C5388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F438BE-C3D5-4661-BA56-425967D4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E108EB-E349-464B-A153-641686C7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1975AA-DCE7-47AF-B994-09E0F05A4ACB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985857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51C719-E2DA-4AB4-B1AA-B288FFBF5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F80A7C-AEC7-443D-A375-4CCCA67A7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086717E-D009-4F4F-A1F9-D1D02663A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AD9DF-B882-45C7-ABE3-B29A865AACAC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4163373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DADD18-0A2B-40DF-820D-7930384DDB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0DC65B-5C64-4638-AAF2-C41183AB8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F1CDB9-1365-4487-9057-78FD446A5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902A1-05A9-4714-AC3C-A9859014975F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86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843ED6-98FD-4E5C-B39F-4EA5FE9C36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B587F5-85AB-4746-A3F5-DF1AC730A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9229D8-7EC2-46E9-9568-E94ECF344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B41D1-AE08-485F-8125-681390728D92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283429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B5DEC-D2F5-47B8-BB0E-1CFDCA9DC3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1B461-F158-4870-AA63-912125278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EC681-68D3-4C6B-BF3D-1709028BE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3839E-AC2A-4442-828E-091D0D61C726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44969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0E7F69-5D4A-48F4-B4A4-82E1FA15D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E55EA1-48D5-4D08-9D79-211584B6A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3A6C83-972E-438F-BFCC-57C38B20C5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DC46D-7390-474A-8FBB-B5276510FD0C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413900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151E12-B415-4040-94E2-A93A75770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42B026-AC6B-4CBA-AF41-5BAB5AB6F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C02DD0-1577-48E6-94B3-EFFB4386E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49835-3D0C-4F63-9266-F128EE81FC04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363840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758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454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689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77C5D7-06D1-4424-94A0-9322529B5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 style du titre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1C822EE-EC70-458D-A795-946C8ABD77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les styles du texte du masque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E512EBCF-E404-44D2-B55A-49F2E6B5FB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36BE8A45-0F59-47AC-B906-60F455B6E2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EB1DB2ED-BD67-42CC-842E-EF6F9A30DB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876584B-48EA-429F-89A9-4819B8A3F25A}" type="slidenum">
              <a:rPr lang="fr-CA" altLang="fr-FR"/>
              <a:pPr>
                <a:defRPr/>
              </a:pPr>
              <a:t>‹N°›</a:t>
            </a:fld>
            <a:endParaRPr lang="fr-CA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288BB81-CDD2-4F55-A673-6A39B61C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87484E-2FD5-4069-9279-D5A98819B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7D336B-6AFE-4474-91F1-D6F065576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0D56CB-7074-454D-ACDD-65977B91E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Canyon Sainte-Anne September 2018</a:t>
            </a:r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1F1DF4-2BAD-4B9E-BE83-A8335E8B7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76584B-48EA-429F-89A9-4819B8A3F25A}" type="slidenum">
              <a:rPr lang="fr-CA" altLang="fr-FR" smtClean="0"/>
              <a:pPr>
                <a:defRPr/>
              </a:pPr>
              <a:t>‹N°›</a:t>
            </a:fld>
            <a:endParaRPr lang="fr-CA" altLang="fr-FR" dirty="0"/>
          </a:p>
        </p:txBody>
      </p:sp>
    </p:spTree>
    <p:extLst>
      <p:ext uri="{BB962C8B-B14F-4D97-AF65-F5344CB8AC3E}">
        <p14:creationId xmlns:p14="http://schemas.microsoft.com/office/powerpoint/2010/main" val="404504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689" r:id="rId11"/>
    <p:sldLayoutId id="2147483690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file:///\\192.168.10.4\MesDocsCanyon$\vid&#233;os\CSA%20Air%20Canyon%20l&#233;ger.mp4" TargetMode="External"/><Relationship Id="rId5" Type="http://schemas.openxmlformats.org/officeDocument/2006/relationships/image" Target="../media/image28.jpeg"/><Relationship Id="rId4" Type="http://schemas.openxmlformats.org/officeDocument/2006/relationships/hyperlink" Target="file:///\\serveur\Marketing$\CSA%20Air%20Canyon%20l&#233;ger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JP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pied de page 3">
            <a:extLst>
              <a:ext uri="{FF2B5EF4-FFF2-40B4-BE49-F238E27FC236}">
                <a16:creationId xmlns:a16="http://schemas.microsoft.com/office/drawing/2014/main" id="{10E6E670-344A-4CDD-8EB9-94D0F8DE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6713" y="6549673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 dirty="0"/>
              <a:t>Canyon Sainte-Anne September 2018</a:t>
            </a:r>
            <a:endParaRPr lang="fr-CA" altLang="fr-FR" sz="1400" dirty="0"/>
          </a:p>
        </p:txBody>
      </p:sp>
      <p:sp>
        <p:nvSpPr>
          <p:cNvPr id="5128" name="Espace réservé du numéro de diapositive 4">
            <a:extLst>
              <a:ext uri="{FF2B5EF4-FFF2-40B4-BE49-F238E27FC236}">
                <a16:creationId xmlns:a16="http://schemas.microsoft.com/office/drawing/2014/main" id="{F57471CA-9172-4F96-9EBD-8A6074AA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629048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CA" altLang="fr-FR" sz="1400" dirty="0"/>
          </a:p>
          <a:p>
            <a:pPr>
              <a:spcBef>
                <a:spcPct val="0"/>
              </a:spcBef>
              <a:buFontTx/>
              <a:buNone/>
            </a:pPr>
            <a:endParaRPr lang="fr-CA" alt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42FCF9-20A5-42B8-A389-97589B3B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199" y="0"/>
            <a:ext cx="11716853" cy="78112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5433D4-5F33-4451-95A1-B51291E69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38" y="628369"/>
            <a:ext cx="5047011" cy="123676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F2EA25BB-A65C-424F-BE83-36056A04735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18903" y="2074605"/>
            <a:ext cx="7419703" cy="2466974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CA" altLang="fr-FR" dirty="0"/>
              <a:t> </a:t>
            </a:r>
            <a:r>
              <a:rPr lang="fr-CA" altLang="fr-FR" sz="6000" b="1" kern="0" spc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Naturellement</a:t>
            </a:r>
            <a:r>
              <a:rPr lang="fr-CA" altLang="fr-FR" sz="6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Sensati    nnel!</a:t>
            </a:r>
          </a:p>
        </p:txBody>
      </p:sp>
      <p:pic>
        <p:nvPicPr>
          <p:cNvPr id="5126" name="Image 5">
            <a:extLst>
              <a:ext uri="{FF2B5EF4-FFF2-40B4-BE49-F238E27FC236}">
                <a16:creationId xmlns:a16="http://schemas.microsoft.com/office/drawing/2014/main" id="{796D05C9-310D-4EB9-BC94-9953A1715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44" y="3308092"/>
            <a:ext cx="766985" cy="7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pied de page 3">
            <a:extLst>
              <a:ext uri="{FF2B5EF4-FFF2-40B4-BE49-F238E27FC236}">
                <a16:creationId xmlns:a16="http://schemas.microsoft.com/office/drawing/2014/main" id="{45243AB0-9F5E-4CCC-9B31-36AB7C3E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3979" y="6396653"/>
            <a:ext cx="3536032" cy="352127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 dirty="0"/>
              <a:t>Canyon Sainte-Anne September 2018</a:t>
            </a:r>
            <a:endParaRPr lang="fr-CA" altLang="fr-FR" sz="1400" dirty="0"/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5839892F-0031-4A41-9D08-21D782B6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F0BBDE-E925-49EF-89BD-EB4B51461D31}" type="slidenum">
              <a:rPr lang="fr-CA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A" altLang="fr-FR" sz="1400" dirty="0"/>
          </a:p>
        </p:txBody>
      </p:sp>
      <p:pic>
        <p:nvPicPr>
          <p:cNvPr id="21508" name="Picture 6" descr="X:\Mes images\feuille 2010.11.jpg">
            <a:extLst>
              <a:ext uri="{FF2B5EF4-FFF2-40B4-BE49-F238E27FC236}">
                <a16:creationId xmlns:a16="http://schemas.microsoft.com/office/drawing/2014/main" id="{2F4568AE-BB1E-4B7C-AD27-9F0F2060960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9831" y="21399"/>
            <a:ext cx="9572071" cy="7008001"/>
          </a:xfr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F00392EF-0156-4FA2-B52B-5A862ED7D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376" y="-18675"/>
            <a:ext cx="9718346" cy="646331"/>
          </a:xfrm>
          <a:prstGeom prst="rect">
            <a:avLst/>
          </a:prstGeom>
          <a:solidFill>
            <a:srgbClr val="0D98C8"/>
          </a:solidFill>
          <a:ln w="508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A" altLang="fr-FR" sz="3600" b="1" dirty="0">
                <a:solidFill>
                  <a:schemeClr val="bg1"/>
                </a:solidFill>
              </a:rPr>
              <a:t>Simplement spectaculaire!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A733F6-C0DB-4BAA-BECD-725E8424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58" y="6045958"/>
            <a:ext cx="2432887" cy="5961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F180C2-5428-4FB8-8A43-A8ACE1A737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672" y="5663137"/>
            <a:ext cx="3086715" cy="2830091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98385"/>
          </a:xfrm>
          <a:prstGeom prst="rect">
            <a:avLst/>
          </a:prstGeom>
          <a:solidFill>
            <a:srgbClr val="1C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7651" name="Espace réservé du contenu 4">
            <a:extLst>
              <a:ext uri="{FF2B5EF4-FFF2-40B4-BE49-F238E27FC236}">
                <a16:creationId xmlns:a16="http://schemas.microsoft.com/office/drawing/2014/main" id="{B0B9B524-18BB-4675-BC1A-5EBDFDB193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4725"/>
            <a:ext cx="9159876" cy="6369050"/>
          </a:xfrm>
        </p:spPr>
      </p:pic>
      <p:sp>
        <p:nvSpPr>
          <p:cNvPr id="27653" name="ZoneTexte 7">
            <a:extLst>
              <a:ext uri="{FF2B5EF4-FFF2-40B4-BE49-F238E27FC236}">
                <a16:creationId xmlns:a16="http://schemas.microsoft.com/office/drawing/2014/main" id="{44B55276-D93F-46FF-A246-CC8AA56DD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8" y="5422900"/>
            <a:ext cx="1922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7656" name="Rectangle 3">
            <a:extLst>
              <a:ext uri="{FF2B5EF4-FFF2-40B4-BE49-F238E27FC236}">
                <a16:creationId xmlns:a16="http://schemas.microsoft.com/office/drawing/2014/main" id="{E85939DE-C001-4DF4-B09E-E0EAC9571EA9}"/>
              </a:ext>
            </a:extLst>
          </p:cNvPr>
          <p:cNvSpPr>
            <a:spLocks noChangeArrowheads="1"/>
          </p:cNvSpPr>
          <p:nvPr/>
        </p:nvSpPr>
        <p:spPr bwMode="auto">
          <a:xfrm rot="19818489">
            <a:off x="799029" y="4963671"/>
            <a:ext cx="12928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A" altLang="en-US" sz="1400" b="1" dirty="0">
                <a:solidFill>
                  <a:srgbClr val="FF0000"/>
                </a:solidFill>
              </a:rPr>
              <a:t>Aucune décharge à signer</a:t>
            </a:r>
            <a:endParaRPr lang="en-CA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7657" name="Espace réservé du contenu 2">
            <a:extLst>
              <a:ext uri="{FF2B5EF4-FFF2-40B4-BE49-F238E27FC236}">
                <a16:creationId xmlns:a16="http://schemas.microsoft.com/office/drawing/2014/main" id="{6E99BCCB-612D-4A36-B1BB-A8A2C15D3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659234"/>
            <a:ext cx="1412886" cy="134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080B0216-9C42-4930-9BB6-D7BB31CC5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0" y="998385"/>
            <a:ext cx="2844867" cy="569386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CA" altLang="fr-FR" sz="200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fr-FR" sz="200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fr-FR" sz="180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en-CA" altLang="fr-FR" sz="1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fr-FR" sz="2800" b="1" dirty="0" err="1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Exclusif</a:t>
            </a:r>
            <a:r>
              <a:rPr lang="en-CA" altLang="fr-FR" sz="2800" b="1" dirty="0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CA" altLang="fr-FR" sz="2800" dirty="0">
              <a:solidFill>
                <a:srgbClr val="C427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fr-FR" sz="2800" b="1" dirty="0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Sécuritaire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CA" altLang="fr-FR" sz="2800" dirty="0">
              <a:solidFill>
                <a:srgbClr val="C427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fr-FR" sz="2800" b="1" dirty="0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toute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CA" altLang="fr-FR" sz="2800" b="1" dirty="0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CA" altLang="fr-FR" sz="2800" b="1" dirty="0" err="1">
                <a:solidFill>
                  <a:srgbClr val="C427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famille</a:t>
            </a:r>
            <a:endParaRPr lang="en-CA" altLang="fr-FR" sz="2800" b="1" dirty="0">
              <a:solidFill>
                <a:srgbClr val="C427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CA" altLang="fr-FR" sz="1200" b="1" dirty="0">
              <a:solidFill>
                <a:schemeClr val="bg1"/>
              </a:solidFill>
            </a:endParaRPr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A9A87080-81C9-4FA8-82D0-2C16A7B2E2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9" y="5796612"/>
            <a:ext cx="1372635" cy="5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5B52D2-3314-44B3-A39D-969626CD149B}"/>
              </a:ext>
            </a:extLst>
          </p:cNvPr>
          <p:cNvSpPr txBox="1"/>
          <p:nvPr/>
        </p:nvSpPr>
        <p:spPr>
          <a:xfrm>
            <a:off x="656016" y="162035"/>
            <a:ext cx="55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altLang="fr-FR" sz="4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Vivez</a:t>
            </a:r>
            <a:r>
              <a:rPr lang="en-CA" altLang="fr-FR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50 km / h!</a:t>
            </a:r>
            <a:endParaRPr lang="fr-CA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410B0F76-7D46-4889-9A7C-7F9DE4354A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81281"/>
            <a:ext cx="2759747" cy="81169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AE4362-E16D-40AE-A3CD-5FAFADAB5B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193" y="6093268"/>
            <a:ext cx="3086715" cy="2830091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812FCCD-5944-40BA-95F6-56E7C4CC6740}"/>
              </a:ext>
            </a:extLst>
          </p:cNvPr>
          <p:cNvSpPr txBox="1"/>
          <p:nvPr/>
        </p:nvSpPr>
        <p:spPr>
          <a:xfrm>
            <a:off x="3742530" y="-544436"/>
            <a:ext cx="5401470" cy="2246769"/>
          </a:xfrm>
          <a:prstGeom prst="rect">
            <a:avLst/>
          </a:prstGeom>
          <a:solidFill>
            <a:srgbClr val="1499C2"/>
          </a:solidFill>
        </p:spPr>
        <p:txBody>
          <a:bodyPr wrap="square" rtlCol="0">
            <a:spAutoFit/>
          </a:bodyPr>
          <a:lstStyle/>
          <a:p>
            <a:pPr marL="230188" lvl="4"/>
            <a:endParaRPr lang="en-US" sz="4800" b="1" dirty="0">
              <a:solidFill>
                <a:schemeClr val="bg1"/>
              </a:solidFill>
            </a:endParaRPr>
          </a:p>
          <a:p>
            <a:pPr marL="230188" lvl="4"/>
            <a:r>
              <a:rPr lang="en-US" sz="4800" b="1" dirty="0">
                <a:solidFill>
                  <a:schemeClr val="bg1"/>
                </a:solidFill>
              </a:rPr>
              <a:t>90m </a:t>
            </a:r>
            <a:r>
              <a:rPr lang="en-US" sz="3600" dirty="0">
                <a:solidFill>
                  <a:schemeClr val="bg1"/>
                </a:solidFill>
              </a:rPr>
              <a:t>du </a:t>
            </a:r>
            <a:r>
              <a:rPr lang="en-US" sz="3600" dirty="0" err="1">
                <a:solidFill>
                  <a:schemeClr val="bg1"/>
                </a:solidFill>
              </a:rPr>
              <a:t>haut</a:t>
            </a:r>
            <a:r>
              <a:rPr lang="en-US" sz="3600" dirty="0">
                <a:solidFill>
                  <a:schemeClr val="bg1"/>
                </a:solidFill>
              </a:rPr>
              <a:t> des airs!</a:t>
            </a:r>
          </a:p>
          <a:p>
            <a:pPr marL="230188" lvl="4"/>
            <a:endParaRPr lang="fr-CA" sz="4400" b="1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arbre&#10;&#10;Description générée automatiquement">
            <a:extLst>
              <a:ext uri="{FF2B5EF4-FFF2-40B4-BE49-F238E27FC236}">
                <a16:creationId xmlns:a16="http://schemas.microsoft.com/office/drawing/2014/main" id="{17831331-959D-4784-AF4F-A5E0FD9C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56" y="1141870"/>
            <a:ext cx="10152899" cy="5711006"/>
          </a:xfrm>
          <a:prstGeom prst="rect">
            <a:avLst/>
          </a:prstGeom>
        </p:spPr>
      </p:pic>
      <p:pic>
        <p:nvPicPr>
          <p:cNvPr id="3" name="Image 2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485E1B0E-2096-4C7D-90D3-B0CF5AEF51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56" y="-22900"/>
            <a:ext cx="3938149" cy="115827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457D85-8626-409F-A132-70244250BB90}"/>
              </a:ext>
            </a:extLst>
          </p:cNvPr>
          <p:cNvSpPr txBox="1"/>
          <p:nvPr/>
        </p:nvSpPr>
        <p:spPr>
          <a:xfrm>
            <a:off x="7361871" y="6243893"/>
            <a:ext cx="1782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FA6814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Lancer la vidéo</a:t>
            </a:r>
            <a:endParaRPr lang="fr-CA" sz="1600" dirty="0">
              <a:solidFill>
                <a:srgbClr val="FA6814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3257F-9062-4A86-8261-22C568DDE3F2}"/>
              </a:ext>
            </a:extLst>
          </p:cNvPr>
          <p:cNvSpPr/>
          <p:nvPr/>
        </p:nvSpPr>
        <p:spPr>
          <a:xfrm>
            <a:off x="520477" y="4082034"/>
            <a:ext cx="4035171" cy="26702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405086-6E31-44F8-A706-4D83578CBC8C}"/>
              </a:ext>
            </a:extLst>
          </p:cNvPr>
          <p:cNvSpPr/>
          <p:nvPr/>
        </p:nvSpPr>
        <p:spPr>
          <a:xfrm>
            <a:off x="520478" y="5048948"/>
            <a:ext cx="4035170" cy="104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000" b="1" dirty="0"/>
              <a:t>Mon envolée sur vidéo 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D46BC6-995F-463B-B2EF-7F1BD16EAB06}"/>
              </a:ext>
            </a:extLst>
          </p:cNvPr>
          <p:cNvSpPr/>
          <p:nvPr/>
        </p:nvSpPr>
        <p:spPr>
          <a:xfrm>
            <a:off x="1550624" y="4054081"/>
            <a:ext cx="3005024" cy="985853"/>
          </a:xfrm>
          <a:prstGeom prst="rect">
            <a:avLst/>
          </a:prstGeom>
          <a:gradFill flip="none" rotWithShape="1">
            <a:gsLst>
              <a:gs pos="81000">
                <a:srgbClr val="FEB947"/>
              </a:gs>
              <a:gs pos="0">
                <a:srgbClr val="F95C0D"/>
              </a:gs>
              <a:gs pos="100000">
                <a:srgbClr val="FEB94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6856B29-BC2F-4647-9556-A9E7C1394CB1}"/>
              </a:ext>
            </a:extLst>
          </p:cNvPr>
          <p:cNvSpPr/>
          <p:nvPr/>
        </p:nvSpPr>
        <p:spPr>
          <a:xfrm>
            <a:off x="258303" y="3760986"/>
            <a:ext cx="1565153" cy="1478494"/>
          </a:xfrm>
          <a:prstGeom prst="ellipse">
            <a:avLst/>
          </a:prstGeom>
          <a:solidFill>
            <a:srgbClr val="FFFFFF"/>
          </a:solidFill>
          <a:ln w="57150">
            <a:solidFill>
              <a:srgbClr val="FA6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7" name="Image 1">
            <a:extLst>
              <a:ext uri="{FF2B5EF4-FFF2-40B4-BE49-F238E27FC236}">
                <a16:creationId xmlns:a16="http://schemas.microsoft.com/office/drawing/2014/main" id="{65B58807-CEDB-4C71-B08B-0028D959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0" y="3984695"/>
            <a:ext cx="7810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B95095E-AC9C-4DEB-BD81-6680524FE913}"/>
              </a:ext>
            </a:extLst>
          </p:cNvPr>
          <p:cNvSpPr txBox="1"/>
          <p:nvPr/>
        </p:nvSpPr>
        <p:spPr>
          <a:xfrm>
            <a:off x="1911439" y="4184906"/>
            <a:ext cx="2653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latin typeface="Arial Black" panose="020B0A04020102020204" pitchFamily="34" charset="0"/>
              </a:rPr>
              <a:t>KOOL !</a:t>
            </a:r>
            <a:endParaRPr lang="fr-CA" sz="4000" b="1" dirty="0">
              <a:latin typeface="Arial Black" panose="020B0A040201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ED66A53-A027-4BB1-9C61-9C052A3FF94B}"/>
              </a:ext>
            </a:extLst>
          </p:cNvPr>
          <p:cNvSpPr txBox="1"/>
          <p:nvPr/>
        </p:nvSpPr>
        <p:spPr>
          <a:xfrm>
            <a:off x="1984570" y="4088524"/>
            <a:ext cx="271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KOOL !</a:t>
            </a:r>
            <a:endParaRPr lang="fr-CA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Image 20" descr="Une image contenant signe&#10;&#10;Description générée automatiquement">
            <a:extLst>
              <a:ext uri="{FF2B5EF4-FFF2-40B4-BE49-F238E27FC236}">
                <a16:creationId xmlns:a16="http://schemas.microsoft.com/office/drawing/2014/main" id="{5D3691A0-BBD4-4D7D-B2E4-88DD487A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38" y="5822472"/>
            <a:ext cx="1831092" cy="7324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Espace réservé du pied de page 1">
            <a:extLst>
              <a:ext uri="{FF2B5EF4-FFF2-40B4-BE49-F238E27FC236}">
                <a16:creationId xmlns:a16="http://schemas.microsoft.com/office/drawing/2014/main" id="{8B2CFF26-24E2-4CAE-89B2-B7557A31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0113" y="6069013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 dirty="0"/>
              <a:t>Canyon Sainte-Anne September 2018</a:t>
            </a:r>
            <a:endParaRPr lang="fr-CA" altLang="fr-FR" sz="1400" dirty="0"/>
          </a:p>
        </p:txBody>
      </p:sp>
      <p:sp>
        <p:nvSpPr>
          <p:cNvPr id="37890" name="Espace réservé du numéro de diapositive 2">
            <a:extLst>
              <a:ext uri="{FF2B5EF4-FFF2-40B4-BE49-F238E27FC236}">
                <a16:creationId xmlns:a16="http://schemas.microsoft.com/office/drawing/2014/main" id="{AF09F820-1E92-426A-BE6D-2681FB34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D51673-1FA2-4950-80BC-FCCFCE37A034}" type="slidenum">
              <a:rPr lang="fr-CA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CA" altLang="fr-FR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A19A4C-7171-4D4F-86AC-02108FC9F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3" y="-213012"/>
            <a:ext cx="12564477" cy="7740520"/>
          </a:xfrm>
          <a:prstGeom prst="rect">
            <a:avLst/>
          </a:prstGeom>
        </p:spPr>
      </p:pic>
      <p:sp>
        <p:nvSpPr>
          <p:cNvPr id="37893" name="ZoneTexte 1">
            <a:extLst>
              <a:ext uri="{FF2B5EF4-FFF2-40B4-BE49-F238E27FC236}">
                <a16:creationId xmlns:a16="http://schemas.microsoft.com/office/drawing/2014/main" id="{CECC4001-0AD6-4D7C-907D-F29C0C23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7985" y="-259209"/>
            <a:ext cx="3898285" cy="7832914"/>
          </a:xfrm>
          <a:prstGeom prst="rect">
            <a:avLst/>
          </a:prstGeom>
          <a:solidFill>
            <a:srgbClr val="1D98C3"/>
          </a:solidFill>
          <a:ln w="508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CA" altLang="fr-FR" sz="7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3600" b="1" u="sng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Tyrolienne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chemeClr val="bg1"/>
                </a:solidFill>
              </a:rPr>
              <a:t>et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Via Ferrata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168275">
              <a:spcBef>
                <a:spcPct val="0"/>
              </a:spcBef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279400"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279400">
              <a:spcBef>
                <a:spcPct val="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279400">
              <a:spcBef>
                <a:spcPct val="0"/>
              </a:spcBef>
            </a:pPr>
            <a:r>
              <a:rPr lang="fr-CA" sz="2800" dirty="0">
                <a:solidFill>
                  <a:schemeClr val="bg1"/>
                </a:solidFill>
              </a:rPr>
              <a:t>Sécuritaire</a:t>
            </a:r>
          </a:p>
          <a:p>
            <a:pPr marL="457200" indent="-279400">
              <a:spcBef>
                <a:spcPct val="0"/>
              </a:spcBef>
            </a:pPr>
            <a:r>
              <a:rPr lang="fr-CA" sz="2800" dirty="0">
                <a:solidFill>
                  <a:schemeClr val="bg1"/>
                </a:solidFill>
              </a:rPr>
              <a:t>3 parcours</a:t>
            </a:r>
          </a:p>
          <a:p>
            <a:pPr marL="457200" indent="-279400">
              <a:spcBef>
                <a:spcPct val="0"/>
              </a:spcBef>
            </a:pPr>
            <a:r>
              <a:rPr lang="fr-CA" sz="2800" dirty="0">
                <a:solidFill>
                  <a:schemeClr val="bg1"/>
                </a:solidFill>
              </a:rPr>
              <a:t>Pour toute la famille</a:t>
            </a:r>
          </a:p>
          <a:p>
            <a:pPr marL="457200" indent="-279400">
              <a:spcBef>
                <a:spcPct val="0"/>
              </a:spcBef>
            </a:pPr>
            <a:r>
              <a:rPr lang="fr-CA" sz="2800" dirty="0">
                <a:solidFill>
                  <a:schemeClr val="bg1"/>
                </a:solidFill>
              </a:rPr>
              <a:t>Supervisé par des professionnels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fr-FR" sz="20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fr-FR" sz="20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fr-FR" sz="20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CA" altLang="fr-FR" sz="20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008FCF-DA0B-48DF-ADA2-99006A7E9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9" y="2446296"/>
            <a:ext cx="2587915" cy="1023006"/>
          </a:xfrm>
          <a:prstGeom prst="rect">
            <a:avLst/>
          </a:prstGeom>
        </p:spPr>
      </p:pic>
      <p:pic>
        <p:nvPicPr>
          <p:cNvPr id="6" name="Image 5" descr="Une image contenant arbre, extérieur, personne&#10;&#10;Description générée automatiquement">
            <a:extLst>
              <a:ext uri="{FF2B5EF4-FFF2-40B4-BE49-F238E27FC236}">
                <a16:creationId xmlns:a16="http://schemas.microsoft.com/office/drawing/2014/main" id="{0E3E8B9D-543D-4D4B-99CC-2617D0BFE6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t="6317" r="14023" b="20204"/>
          <a:stretch/>
        </p:blipFill>
        <p:spPr>
          <a:xfrm rot="21171946">
            <a:off x="4305270" y="4249479"/>
            <a:ext cx="2950369" cy="24347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669784-42DF-4DD1-A6D5-8697B5C8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518" y="6150175"/>
            <a:ext cx="1612279" cy="395088"/>
          </a:xfrm>
          <a:prstGeom prst="rect">
            <a:avLst/>
          </a:prstGeom>
          <a:solidFill>
            <a:schemeClr val="bg1">
              <a:alpha val="36000"/>
            </a:schemeClr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pied de page 1">
            <a:extLst>
              <a:ext uri="{FF2B5EF4-FFF2-40B4-BE49-F238E27FC236}">
                <a16:creationId xmlns:a16="http://schemas.microsoft.com/office/drawing/2014/main" id="{2D1FD634-9F59-4FF3-A82D-36F0499C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5725" y="6194425"/>
            <a:ext cx="2895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/>
              <a:t>Canyon Sainte-Anne September 2018</a:t>
            </a:r>
            <a:endParaRPr lang="fr-CA" altLang="fr-FR" sz="1400" dirty="0"/>
          </a:p>
        </p:txBody>
      </p:sp>
      <p:sp>
        <p:nvSpPr>
          <p:cNvPr id="35846" name="Espace réservé du numéro de diapositive 6">
            <a:extLst>
              <a:ext uri="{FF2B5EF4-FFF2-40B4-BE49-F238E27FC236}">
                <a16:creationId xmlns:a16="http://schemas.microsoft.com/office/drawing/2014/main" id="{276F5DE0-8C0F-4418-B46B-44F3A01A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1613" y="6237288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EE0FA1-70A2-4B75-B62F-9071CD18208A}" type="slidenum">
              <a:rPr lang="fr-CA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A" altLang="fr-FR" sz="1400" dirty="0"/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31411518-4BA8-4DC2-8602-4D104B6BC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78463"/>
            <a:ext cx="28384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90258B-D078-4318-9B54-5E860409D0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3"/>
          <a:stretch/>
        </p:blipFill>
        <p:spPr>
          <a:xfrm>
            <a:off x="63660" y="1355212"/>
            <a:ext cx="9136062" cy="571658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CF4EB7-24A3-44D7-B68E-2DFC339A217E}"/>
              </a:ext>
            </a:extLst>
          </p:cNvPr>
          <p:cNvSpPr/>
          <p:nvPr/>
        </p:nvSpPr>
        <p:spPr>
          <a:xfrm>
            <a:off x="-252491" y="13079"/>
            <a:ext cx="9768364" cy="1235227"/>
          </a:xfrm>
          <a:prstGeom prst="rect">
            <a:avLst/>
          </a:prstGeom>
          <a:solidFill>
            <a:srgbClr val="149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231E22-0636-4D4D-96D6-E1C33E144770}"/>
              </a:ext>
            </a:extLst>
          </p:cNvPr>
          <p:cNvSpPr txBox="1"/>
          <p:nvPr/>
        </p:nvSpPr>
        <p:spPr>
          <a:xfrm>
            <a:off x="-6365176" y="3028890"/>
            <a:ext cx="7660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cap="all" dirty="0">
                <a:solidFill>
                  <a:schemeClr val="bg1"/>
                </a:solidFill>
              </a:rPr>
              <a:t>Osez la Via Ferrata  </a:t>
            </a:r>
            <a:r>
              <a:rPr lang="fr-CA" sz="2800" cap="all" dirty="0" err="1">
                <a:solidFill>
                  <a:schemeClr val="bg1"/>
                </a:solidFill>
              </a:rPr>
              <a:t>HIVERNALe</a:t>
            </a:r>
            <a:r>
              <a:rPr lang="fr-CA" sz="2800" cap="all" dirty="0">
                <a:solidFill>
                  <a:schemeClr val="bg1"/>
                </a:solidFill>
              </a:rPr>
              <a:t> !</a:t>
            </a:r>
          </a:p>
          <a:p>
            <a:endParaRPr lang="fr-CA" dirty="0"/>
          </a:p>
        </p:txBody>
      </p:sp>
      <p:pic>
        <p:nvPicPr>
          <p:cNvPr id="5" name="Image 4" descr="Une image contenant neige, extérieur, personne, skiant&#10;&#10;Description générée automatiquement">
            <a:extLst>
              <a:ext uri="{FF2B5EF4-FFF2-40B4-BE49-F238E27FC236}">
                <a16:creationId xmlns:a16="http://schemas.microsoft.com/office/drawing/2014/main" id="{3A38A894-DA3F-4D5F-B809-216CF64D2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4" t="1137" r="704" b="15505"/>
          <a:stretch/>
        </p:blipFill>
        <p:spPr>
          <a:xfrm>
            <a:off x="-294206" y="1355212"/>
            <a:ext cx="4734455" cy="5716587"/>
          </a:xfrm>
          <a:prstGeom prst="rect">
            <a:avLst/>
          </a:prstGeom>
        </p:spPr>
      </p:pic>
      <p:pic>
        <p:nvPicPr>
          <p:cNvPr id="12" name="Image 1">
            <a:extLst>
              <a:ext uri="{FF2B5EF4-FFF2-40B4-BE49-F238E27FC236}">
                <a16:creationId xmlns:a16="http://schemas.microsoft.com/office/drawing/2014/main" id="{5F0EC0BF-30A9-4468-8EFB-96796077C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1" y="251658"/>
            <a:ext cx="2267143" cy="87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AC65AFC-AFF2-47E3-8BD4-48FD569EC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90" y="5632520"/>
            <a:ext cx="4327225" cy="42587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4E1BAA-4EFC-4CD9-95DB-DB2F1AA28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99" y="5603623"/>
            <a:ext cx="1788854" cy="70713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8BE736F-D418-4287-8F5F-BE898DD319B9}"/>
              </a:ext>
            </a:extLst>
          </p:cNvPr>
          <p:cNvSpPr txBox="1"/>
          <p:nvPr/>
        </p:nvSpPr>
        <p:spPr>
          <a:xfrm>
            <a:off x="236981" y="84782"/>
            <a:ext cx="5569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 Ferrata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hivernale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câble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endParaRPr lang="fr-CA" dirty="0"/>
          </a:p>
          <a:p>
            <a:endParaRPr lang="fr-C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4BD759-0BFE-406C-B222-84A93F9119D1}"/>
              </a:ext>
            </a:extLst>
          </p:cNvPr>
          <p:cNvSpPr/>
          <p:nvPr/>
        </p:nvSpPr>
        <p:spPr>
          <a:xfrm>
            <a:off x="2352" y="3655156"/>
            <a:ext cx="5473402" cy="3227387"/>
          </a:xfrm>
          <a:prstGeom prst="rect">
            <a:avLst/>
          </a:prstGeom>
          <a:solidFill>
            <a:srgbClr val="89A7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47B696-C8F7-452C-A4EA-B7339CC2B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83" y="-83514"/>
            <a:ext cx="5709478" cy="374111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11A1A-8D99-4C83-8EAC-3DEABC4CEBB4}"/>
              </a:ext>
            </a:extLst>
          </p:cNvPr>
          <p:cNvSpPr/>
          <p:nvPr/>
        </p:nvSpPr>
        <p:spPr>
          <a:xfrm>
            <a:off x="5294295" y="-41399"/>
            <a:ext cx="4067530" cy="3506912"/>
          </a:xfrm>
          <a:prstGeom prst="rect">
            <a:avLst/>
          </a:prstGeom>
          <a:solidFill>
            <a:srgbClr val="1D9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1988" name="ZoneTexte 2">
            <a:extLst>
              <a:ext uri="{FF2B5EF4-FFF2-40B4-BE49-F238E27FC236}">
                <a16:creationId xmlns:a16="http://schemas.microsoft.com/office/drawing/2014/main" id="{7FE589FE-CB08-446E-8180-53D718F60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612" y="379567"/>
            <a:ext cx="364919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4400" dirty="0">
                <a:solidFill>
                  <a:schemeClr val="bg1"/>
                </a:solidFill>
              </a:rPr>
              <a:t>Transport </a:t>
            </a:r>
            <a:r>
              <a:rPr lang="en-CA" altLang="en-US" sz="4400" dirty="0" err="1">
                <a:solidFill>
                  <a:schemeClr val="bg1"/>
                </a:solidFill>
              </a:rPr>
              <a:t>hivernal</a:t>
            </a:r>
            <a:r>
              <a:rPr lang="en-CA" altLang="en-US" sz="4400" dirty="0">
                <a:solidFill>
                  <a:schemeClr val="bg1"/>
                </a:solidFill>
              </a:rPr>
              <a:t> </a:t>
            </a:r>
            <a:r>
              <a:rPr lang="en-CA" altLang="en-US" sz="4400" u="sng" dirty="0" err="1">
                <a:solidFill>
                  <a:schemeClr val="bg1"/>
                </a:solidFill>
              </a:rPr>
              <a:t>adapté</a:t>
            </a:r>
            <a:endParaRPr lang="en-CA" altLang="en-US" sz="4400" u="sng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7E1E90-E9E8-4C2D-A69F-501080C5D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295" y="3324555"/>
            <a:ext cx="3849705" cy="3888591"/>
          </a:xfrm>
          <a:prstGeom prst="rect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820DD6A4-0EB2-47D5-946E-45861F35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636" y="4335822"/>
            <a:ext cx="533990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CA" altLang="en-US" u="sng" dirty="0">
                <a:solidFill>
                  <a:schemeClr val="bg1"/>
                </a:solidFill>
              </a:rPr>
              <a:t>Mousquetons sécuritaires </a:t>
            </a:r>
          </a:p>
          <a:p>
            <a:pPr algn="ctr">
              <a:spcBef>
                <a:spcPct val="0"/>
              </a:spcBef>
              <a:buNone/>
            </a:pPr>
            <a:endParaRPr lang="fr-CA" altLang="en-US" sz="18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fr-CA" altLang="en-US" dirty="0">
                <a:solidFill>
                  <a:schemeClr val="bg1"/>
                </a:solidFill>
              </a:rPr>
              <a:t>Aucune transition</a:t>
            </a:r>
          </a:p>
          <a:p>
            <a:pPr algn="ctr">
              <a:spcBef>
                <a:spcPct val="0"/>
              </a:spcBef>
              <a:buNone/>
            </a:pPr>
            <a:r>
              <a:rPr lang="fr-CA" altLang="en-US" dirty="0">
                <a:solidFill>
                  <a:schemeClr val="bg1"/>
                </a:solidFill>
              </a:rPr>
              <a:t>nécessaire</a:t>
            </a:r>
            <a:endParaRPr lang="fr-CA" alt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10132-4956-40EB-BB86-7351711D588B}"/>
              </a:ext>
            </a:extLst>
          </p:cNvPr>
          <p:cNvSpPr/>
          <p:nvPr/>
        </p:nvSpPr>
        <p:spPr>
          <a:xfrm>
            <a:off x="0" y="2941408"/>
            <a:ext cx="9191808" cy="81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41989" name="Image 7">
            <a:extLst>
              <a:ext uri="{FF2B5EF4-FFF2-40B4-BE49-F238E27FC236}">
                <a16:creationId xmlns:a16="http://schemas.microsoft.com/office/drawing/2014/main" id="{D6FC8132-459E-4A9D-BFE5-4B85373C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55" y="2929817"/>
            <a:ext cx="2183427" cy="8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A733F6-C0DB-4BAA-BECD-725E84242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7" y="3062048"/>
            <a:ext cx="2289914" cy="5611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008FCF-DA0B-48DF-ADA2-99006A7E9E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02" y="3005406"/>
            <a:ext cx="1614712" cy="6382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>
            <a:extLst>
              <a:ext uri="{FF2B5EF4-FFF2-40B4-BE49-F238E27FC236}">
                <a16:creationId xmlns:a16="http://schemas.microsoft.com/office/drawing/2014/main" id="{3BBD338F-73C4-459D-A0DD-6A0977177A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21444" y="3544679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br>
              <a:rPr lang="fr-CA" altLang="fr-FR" noProof="0" dirty="0">
                <a:solidFill>
                  <a:schemeClr val="tx1"/>
                </a:solidFill>
              </a:rPr>
            </a:br>
            <a:r>
              <a:rPr lang="fr-CA" altLang="fr-FR" noProof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4036" name="Picture 5" descr="Image12">
            <a:extLst>
              <a:ext uri="{FF2B5EF4-FFF2-40B4-BE49-F238E27FC236}">
                <a16:creationId xmlns:a16="http://schemas.microsoft.com/office/drawing/2014/main" id="{84F42A0E-685B-4036-A771-A366214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84" y="716291"/>
            <a:ext cx="1511300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C4B711-713B-4940-A4AE-6D601F7BA0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1039">
            <a:off x="-5340089" y="-5217247"/>
            <a:ext cx="17152292" cy="17101994"/>
          </a:xfrm>
          <a:prstGeom prst="rect">
            <a:avLst/>
          </a:prstGeom>
          <a:effectLst/>
        </p:spPr>
      </p:pic>
      <p:pic>
        <p:nvPicPr>
          <p:cNvPr id="44039" name="Image 6">
            <a:extLst>
              <a:ext uri="{FF2B5EF4-FFF2-40B4-BE49-F238E27FC236}">
                <a16:creationId xmlns:a16="http://schemas.microsoft.com/office/drawing/2014/main" id="{F37D3F75-C507-4EF6-AE64-D954E82B2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05" y="3811122"/>
            <a:ext cx="32797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1721F4-C6F9-4220-849C-D80BDA82FA2C}"/>
              </a:ext>
            </a:extLst>
          </p:cNvPr>
          <p:cNvSpPr/>
          <p:nvPr/>
        </p:nvSpPr>
        <p:spPr>
          <a:xfrm>
            <a:off x="0" y="5455516"/>
            <a:ext cx="9252894" cy="1954934"/>
          </a:xfrm>
          <a:prstGeom prst="rect">
            <a:avLst/>
          </a:prstGeom>
          <a:solidFill>
            <a:srgbClr val="149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dirty="0"/>
              <a:t> </a:t>
            </a:r>
          </a:p>
          <a:p>
            <a:pPr algn="ctr"/>
            <a:r>
              <a:rPr lang="en-CA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NOS SIGNES </a:t>
            </a:r>
            <a:r>
              <a:rPr lang="en-CA" sz="3600" b="1" cap="all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d’excellence</a:t>
            </a:r>
            <a:endParaRPr lang="fr-CA" sz="3200" b="1" cap="all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fr-CA" sz="2800" dirty="0">
              <a:solidFill>
                <a:srgbClr val="221F1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fr-CA" sz="2400" dirty="0">
              <a:solidFill>
                <a:srgbClr val="221F1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noir&#10;&#10;Description générée automatiquement">
            <a:extLst>
              <a:ext uri="{FF2B5EF4-FFF2-40B4-BE49-F238E27FC236}">
                <a16:creationId xmlns:a16="http://schemas.microsoft.com/office/drawing/2014/main" id="{6EA9E91F-B186-4513-BC7F-7A7592782D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t="11695" r="10484" b="16121"/>
          <a:stretch/>
        </p:blipFill>
        <p:spPr>
          <a:xfrm>
            <a:off x="78180" y="121516"/>
            <a:ext cx="4962525" cy="44639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F0D98ABF-C7A5-4E9D-9EAC-B06458C6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913" r="47648" b="30077"/>
          <a:stretch/>
        </p:blipFill>
        <p:spPr>
          <a:xfrm>
            <a:off x="3358451" y="0"/>
            <a:ext cx="5785549" cy="5366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134D93-51BD-47C2-B940-F47971EEF481}"/>
              </a:ext>
            </a:extLst>
          </p:cNvPr>
          <p:cNvSpPr/>
          <p:nvPr/>
        </p:nvSpPr>
        <p:spPr>
          <a:xfrm>
            <a:off x="0" y="5373373"/>
            <a:ext cx="9144000" cy="1483211"/>
          </a:xfrm>
          <a:prstGeom prst="rect">
            <a:avLst/>
          </a:prstGeom>
          <a:solidFill>
            <a:srgbClr val="1EA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916E802-9ABA-4143-9AD7-C28C51080E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6151" y="1863463"/>
            <a:ext cx="2906255" cy="319484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r-CA" altLang="fr-FR" sz="36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Maximisez l’horaire </a:t>
            </a:r>
            <a:r>
              <a:rPr lang="fr-CA" altLang="fr-FR" sz="40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fr-CA" altLang="fr-FR" sz="31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altLang="fr-FR" sz="40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CA" altLang="fr-FR" sz="40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sz="4000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altLang="fr-FR" b="1" noProof="0" dirty="0">
                <a:solidFill>
                  <a:srgbClr val="0D98C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A" altLang="fr-FR" noProof="0" dirty="0">
              <a:solidFill>
                <a:srgbClr val="0D98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D05F43-6F69-456E-B5A9-F47061C955BD}"/>
              </a:ext>
            </a:extLst>
          </p:cNvPr>
          <p:cNvSpPr txBox="1"/>
          <p:nvPr/>
        </p:nvSpPr>
        <p:spPr>
          <a:xfrm>
            <a:off x="569803" y="3429000"/>
            <a:ext cx="2552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CA" altLang="fr-FR" sz="2800" b="1" dirty="0"/>
              <a:t>BBQ</a:t>
            </a:r>
            <a:r>
              <a:rPr lang="en-CA" altLang="fr-FR" sz="3200" b="1" dirty="0"/>
              <a:t> </a:t>
            </a:r>
            <a:r>
              <a:rPr lang="en-CA" altLang="fr-FR" sz="2800" b="1" dirty="0"/>
              <a:t>+ </a:t>
            </a:r>
            <a:r>
              <a:rPr lang="en-CA" altLang="fr-FR" sz="2800" b="1" dirty="0" err="1"/>
              <a:t>visite</a:t>
            </a:r>
            <a:r>
              <a:rPr lang="en-CA" altLang="fr-FR" sz="2800" b="1" dirty="0"/>
              <a:t> </a:t>
            </a:r>
          </a:p>
          <a:p>
            <a:pPr algn="ctr" eaLnBrk="1" hangingPunct="1"/>
            <a:r>
              <a:rPr lang="en-CA" altLang="fr-FR" sz="2400" dirty="0" err="1"/>
              <a:t>Seulement</a:t>
            </a:r>
            <a:r>
              <a:rPr lang="en-CA" altLang="fr-FR" sz="2400" dirty="0"/>
              <a:t> </a:t>
            </a:r>
          </a:p>
          <a:p>
            <a:pPr algn="ctr" eaLnBrk="1" hangingPunct="1"/>
            <a:r>
              <a:rPr lang="en-CA" altLang="fr-FR" sz="2400" dirty="0"/>
              <a:t>1 h 30 !</a:t>
            </a:r>
            <a:endParaRPr lang="fr-CA" sz="20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22EF4AA-0E24-4916-9CF4-609D769CF6AD}"/>
              </a:ext>
            </a:extLst>
          </p:cNvPr>
          <p:cNvSpPr/>
          <p:nvPr/>
        </p:nvSpPr>
        <p:spPr>
          <a:xfrm>
            <a:off x="7276456" y="273478"/>
            <a:ext cx="1801264" cy="1675815"/>
          </a:xfrm>
          <a:prstGeom prst="ellipse">
            <a:avLst/>
          </a:prstGeom>
          <a:solidFill>
            <a:srgbClr val="C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4E080FC-D80D-419A-9B13-B92D22B75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59" y="-212652"/>
            <a:ext cx="2858240" cy="281297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753A7A-880F-4266-8B08-AC0FB3C385B1}"/>
              </a:ext>
            </a:extLst>
          </p:cNvPr>
          <p:cNvSpPr txBox="1"/>
          <p:nvPr/>
        </p:nvSpPr>
        <p:spPr>
          <a:xfrm>
            <a:off x="349502" y="5509656"/>
            <a:ext cx="86230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altLang="fr-FR" sz="3600" b="1" dirty="0">
                <a:solidFill>
                  <a:schemeClr val="bg1"/>
                </a:solidFill>
              </a:rPr>
              <a:t>Terrasse et restaurant </a:t>
            </a:r>
          </a:p>
          <a:p>
            <a:pPr algn="ctr"/>
            <a:r>
              <a:rPr lang="fr-CA" altLang="fr-FR" sz="3600" dirty="0">
                <a:solidFill>
                  <a:schemeClr val="bg1"/>
                </a:solidFill>
              </a:rPr>
              <a:t>pouvant accueillir près de 200 personnes</a:t>
            </a:r>
            <a:endParaRPr lang="fr-CA" altLang="fr-FR" sz="3600" b="1" dirty="0">
              <a:solidFill>
                <a:schemeClr val="bg1"/>
              </a:solidFill>
            </a:endParaRPr>
          </a:p>
          <a:p>
            <a:endParaRPr lang="en-CA" altLang="fr-FR" sz="2800" b="1" dirty="0"/>
          </a:p>
          <a:p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C33F95-3E71-4552-8EEC-14464159448E}"/>
              </a:ext>
            </a:extLst>
          </p:cNvPr>
          <p:cNvSpPr txBox="1"/>
          <p:nvPr/>
        </p:nvSpPr>
        <p:spPr>
          <a:xfrm>
            <a:off x="7390408" y="663057"/>
            <a:ext cx="1687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chemeClr val="bg1"/>
                </a:solidFill>
              </a:rPr>
              <a:t> </a:t>
            </a:r>
            <a:r>
              <a:rPr lang="fr-CA" b="1" dirty="0">
                <a:solidFill>
                  <a:schemeClr val="bg1"/>
                </a:solidFill>
              </a:rPr>
              <a:t>Heures d’ouverture </a:t>
            </a:r>
          </a:p>
          <a:p>
            <a:pPr algn="ctr"/>
            <a:r>
              <a:rPr lang="fr-CA" b="1" dirty="0">
                <a:solidFill>
                  <a:schemeClr val="bg1"/>
                </a:solidFill>
              </a:rPr>
              <a:t>flexibles </a:t>
            </a:r>
            <a:endParaRPr lang="fr-CA" sz="1600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F02611-CFAF-4681-8A46-B0A8502DF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1" y="823358"/>
            <a:ext cx="2679449" cy="6565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9" descr="panneau">
            <a:extLst>
              <a:ext uri="{FF2B5EF4-FFF2-40B4-BE49-F238E27FC236}">
                <a16:creationId xmlns:a16="http://schemas.microsoft.com/office/drawing/2014/main" id="{4648E573-FA54-4B20-A565-D9650DC4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3"/>
          <a:stretch>
            <a:fillRect/>
          </a:stretch>
        </p:blipFill>
        <p:spPr bwMode="auto">
          <a:xfrm>
            <a:off x="-126268" y="8597"/>
            <a:ext cx="9396536" cy="68408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21E43E-9C0A-44E8-BD35-DCADCA77E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47" y="2864147"/>
            <a:ext cx="2520280" cy="23176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499892-6F6B-41D3-8094-284634AE76D6}"/>
              </a:ext>
            </a:extLst>
          </p:cNvPr>
          <p:cNvSpPr txBox="1"/>
          <p:nvPr/>
        </p:nvSpPr>
        <p:spPr>
          <a:xfrm>
            <a:off x="6232148" y="3565973"/>
            <a:ext cx="2226052" cy="274690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CA" altLang="fr-FR" b="1" dirty="0"/>
              <a:t>Panneaux d’interprétation </a:t>
            </a:r>
          </a:p>
          <a:p>
            <a:pPr algn="ctr" eaLnBrk="1" hangingPunct="1"/>
            <a:r>
              <a:rPr lang="fr-CA" altLang="fr-FR" b="1" dirty="0"/>
              <a:t>en 6 langues</a:t>
            </a:r>
          </a:p>
          <a:p>
            <a:pPr algn="ctr" eaLnBrk="1" hangingPunct="1"/>
            <a:endParaRPr lang="fr-CA" altLang="fr-FR" sz="1050" b="1" dirty="0"/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Français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Anglais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Espagnol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Japonais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Allemand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fr-CA" altLang="fr-FR" dirty="0"/>
              <a:t>Chinois simplifié</a:t>
            </a:r>
            <a:endParaRPr lang="fr-CA" dirty="0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3ED1773-5D80-4AF4-9145-5C55F3213BF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96088" y="799037"/>
            <a:ext cx="3528391" cy="1200329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fr-CA" altLang="fr-FR" noProof="0" dirty="0"/>
              <a:t> 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00362ADE-1124-4DD2-A6D8-995B2980E4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26269" y="-42203"/>
            <a:ext cx="9413143" cy="1677451"/>
          </a:xfrm>
          <a:solidFill>
            <a:srgbClr val="1D98C3"/>
          </a:solidFill>
          <a:ln w="508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227013" algn="ctr" eaLnBrk="1" hangingPunct="1"/>
            <a:r>
              <a:rPr lang="fr-CA" altLang="fr-F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 </a:t>
            </a:r>
            <a:r>
              <a:rPr lang="fr-CA" altLang="fr-FR" sz="54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accueillir les visiteurs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65DD63-4748-4502-93DF-F05534554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1" y="5939296"/>
            <a:ext cx="2592459" cy="63528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CE95C1-23E9-47DC-9A59-6D276D9D4B31}"/>
              </a:ext>
            </a:extLst>
          </p:cNvPr>
          <p:cNvSpPr/>
          <p:nvPr/>
        </p:nvSpPr>
        <p:spPr>
          <a:xfrm>
            <a:off x="-133" y="1391498"/>
            <a:ext cx="9144000" cy="5466502"/>
          </a:xfrm>
          <a:prstGeom prst="rect">
            <a:avLst/>
          </a:prstGeom>
          <a:solidFill>
            <a:srgbClr val="1EA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2DC3C6-4D34-418C-B246-C4D09A44E9A5}"/>
              </a:ext>
            </a:extLst>
          </p:cNvPr>
          <p:cNvSpPr txBox="1"/>
          <p:nvPr/>
        </p:nvSpPr>
        <p:spPr>
          <a:xfrm>
            <a:off x="4142498" y="495684"/>
            <a:ext cx="4465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dirty="0">
                <a:solidFill>
                  <a:srgbClr val="F47929"/>
                </a:solidFill>
              </a:rPr>
              <a:t>Activités sur le site</a:t>
            </a:r>
            <a:endParaRPr lang="en-CA" sz="4000" dirty="0">
              <a:solidFill>
                <a:srgbClr val="F47929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6C22EBF-CD1D-49F5-9401-2D80612E4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0" y="1558117"/>
            <a:ext cx="3473490" cy="287231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8C61D4B-4EE9-4D34-B608-02D343C51F55}"/>
              </a:ext>
            </a:extLst>
          </p:cNvPr>
          <p:cNvSpPr txBox="1"/>
          <p:nvPr/>
        </p:nvSpPr>
        <p:spPr>
          <a:xfrm>
            <a:off x="6535441" y="4552291"/>
            <a:ext cx="23959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u="sng" dirty="0">
                <a:solidFill>
                  <a:schemeClr val="bg1"/>
                </a:solidFill>
              </a:rPr>
              <a:t>Petraminis</a:t>
            </a:r>
          </a:p>
          <a:p>
            <a:r>
              <a:rPr lang="fr-CA" sz="1600" dirty="0">
                <a:solidFill>
                  <a:schemeClr val="bg1"/>
                </a:solidFill>
              </a:rPr>
              <a:t>Retrouver les couleurs de l’arc-en-ciel</a:t>
            </a:r>
            <a:endParaRPr lang="fr-CA" sz="1600" u="sng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A8E7AC6-147A-4C72-8213-8887BEEDD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827" y="-722221"/>
            <a:ext cx="5609544" cy="5143177"/>
          </a:xfrm>
          <a:prstGeom prst="rect">
            <a:avLst/>
          </a:prstGeom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CC228A-52BA-4EA4-8880-D169A4A4F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8" y="1561741"/>
            <a:ext cx="3095758" cy="2878805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8DFA58F-A50A-4DB4-8B37-85E9476D8ED7}"/>
              </a:ext>
            </a:extLst>
          </p:cNvPr>
          <p:cNvSpPr txBox="1"/>
          <p:nvPr/>
        </p:nvSpPr>
        <p:spPr>
          <a:xfrm>
            <a:off x="212576" y="4552291"/>
            <a:ext cx="19357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u="sng" dirty="0">
                <a:solidFill>
                  <a:schemeClr val="bg1"/>
                </a:solidFill>
              </a:rPr>
              <a:t>Quizz Nature </a:t>
            </a:r>
          </a:p>
          <a:p>
            <a:r>
              <a:rPr lang="fr-CA" sz="1600" dirty="0">
                <a:solidFill>
                  <a:schemeClr val="bg1"/>
                </a:solidFill>
              </a:rPr>
              <a:t>Comprendre les merveilles de la nature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83B319-1355-46F3-9042-8FFB6DF13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3" y="1558117"/>
            <a:ext cx="2972734" cy="288173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18EF1BA-9C22-406E-897D-F0AC2D64F5EA}"/>
              </a:ext>
            </a:extLst>
          </p:cNvPr>
          <p:cNvSpPr txBox="1"/>
          <p:nvPr/>
        </p:nvSpPr>
        <p:spPr>
          <a:xfrm>
            <a:off x="3373875" y="4573950"/>
            <a:ext cx="23959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u="sng" dirty="0">
                <a:solidFill>
                  <a:schemeClr val="bg1"/>
                </a:solidFill>
              </a:rPr>
              <a:t>Roc-Ambolesque</a:t>
            </a:r>
          </a:p>
          <a:p>
            <a:r>
              <a:rPr lang="fr-CA" sz="1600" dirty="0">
                <a:solidFill>
                  <a:schemeClr val="bg1"/>
                </a:solidFill>
              </a:rPr>
              <a:t>Résoudre des énigmes et des jeux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087F33-33F6-4986-A595-2D32BB1F148F}"/>
              </a:ext>
            </a:extLst>
          </p:cNvPr>
          <p:cNvSpPr txBox="1"/>
          <p:nvPr/>
        </p:nvSpPr>
        <p:spPr>
          <a:xfrm>
            <a:off x="452266" y="5869863"/>
            <a:ext cx="570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u="sng" dirty="0">
                <a:solidFill>
                  <a:schemeClr val="bg1"/>
                </a:solidFill>
              </a:rPr>
              <a:t>Gratuites et auto-guidées</a:t>
            </a:r>
            <a:endParaRPr lang="fr-CA" sz="2400" b="1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955E6FB-29D6-438A-8A9E-C8FC241DE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00" y="6113926"/>
            <a:ext cx="1716998" cy="4207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23337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765EC5-6DFE-4329-ABD9-BB607A9028EA}"/>
              </a:ext>
            </a:extLst>
          </p:cNvPr>
          <p:cNvSpPr/>
          <p:nvPr/>
        </p:nvSpPr>
        <p:spPr>
          <a:xfrm>
            <a:off x="4411663" y="1790178"/>
            <a:ext cx="4912865" cy="5067822"/>
          </a:xfrm>
          <a:prstGeom prst="rect">
            <a:avLst/>
          </a:prstGeom>
          <a:solidFill>
            <a:srgbClr val="0D9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32262B6-FE3B-488D-AD8E-D1802B06D85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0" y="2307964"/>
            <a:ext cx="4772012" cy="403225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fr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ponts suspendus  incluant un à 60 mètres au dessus de la gorge !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fr-CA" sz="1200" noProof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CA" sz="1200" noProof="0" dirty="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2738259-0C8F-4B16-A729-114DAD7529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5288"/>
            <a:ext cx="7667625" cy="1143000"/>
          </a:xfrm>
        </p:spPr>
        <p:txBody>
          <a:bodyPr/>
          <a:lstStyle/>
          <a:p>
            <a:pPr eaLnBrk="1" hangingPunct="1"/>
            <a:r>
              <a:rPr lang="fr-CA" altLang="fr-FR" b="1" noProof="0" dirty="0">
                <a:solidFill>
                  <a:schemeClr val="tx1"/>
                </a:solidFill>
              </a:rPr>
              <a:t>Why                             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AD70E2-E7D8-4E92-A69E-EAD5F9A55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76038"/>
            <a:ext cx="3518673" cy="8622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B543EB-3FE4-4508-9788-DEDEDC76B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3879"/>
            <a:ext cx="4411662" cy="70818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47502-9222-42FB-8E3A-8C8F534ED838}"/>
              </a:ext>
            </a:extLst>
          </p:cNvPr>
          <p:cNvSpPr/>
          <p:nvPr/>
        </p:nvSpPr>
        <p:spPr>
          <a:xfrm>
            <a:off x="0" y="1153221"/>
            <a:ext cx="9380866" cy="5903909"/>
          </a:xfrm>
          <a:prstGeom prst="rect">
            <a:avLst/>
          </a:prstGeom>
          <a:solidFill>
            <a:srgbClr val="1EA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654126-0C11-4E05-A38F-53A95D41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603D-A9D9-40E7-90BC-8975AA5D53A6}" type="slidenum">
              <a:rPr lang="fr-CA" smtClean="0"/>
              <a:t>20</a:t>
            </a:fld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77A701-E745-450F-A3B3-5411F8942823}"/>
              </a:ext>
            </a:extLst>
          </p:cNvPr>
          <p:cNvSpPr txBox="1"/>
          <p:nvPr/>
        </p:nvSpPr>
        <p:spPr>
          <a:xfrm>
            <a:off x="568432" y="227924"/>
            <a:ext cx="371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dirty="0">
                <a:solidFill>
                  <a:srgbClr val="89A755"/>
                </a:solidFill>
              </a:rPr>
              <a:t>Animations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B5F942-E3F6-467D-817B-23E6154E8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251" y="-5288301"/>
            <a:ext cx="8720093" cy="8485746"/>
          </a:xfrm>
          <a:prstGeom prst="rect">
            <a:avLst/>
          </a:prstGeom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94EFAE-E701-45BA-B477-0106B5A82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47" y="1866421"/>
            <a:ext cx="4323940" cy="372238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6F9D951-DB90-4A8E-8341-EA7304168AB9}"/>
              </a:ext>
            </a:extLst>
          </p:cNvPr>
          <p:cNvSpPr txBox="1"/>
          <p:nvPr/>
        </p:nvSpPr>
        <p:spPr>
          <a:xfrm>
            <a:off x="4317035" y="1170001"/>
            <a:ext cx="5063831" cy="646331"/>
          </a:xfrm>
          <a:prstGeom prst="rect">
            <a:avLst/>
          </a:prstGeom>
          <a:solidFill>
            <a:srgbClr val="1C95C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Pour tous </a:t>
            </a:r>
            <a:r>
              <a:rPr lang="fr-CA" sz="3600" dirty="0">
                <a:solidFill>
                  <a:schemeClr val="bg1"/>
                </a:solidFill>
              </a:rPr>
              <a:t>I 1 heure</a:t>
            </a:r>
            <a:endParaRPr lang="fr-CA" sz="2800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B125BA-B676-4376-86DF-89721A71F0E2}"/>
              </a:ext>
            </a:extLst>
          </p:cNvPr>
          <p:cNvSpPr txBox="1"/>
          <p:nvPr/>
        </p:nvSpPr>
        <p:spPr>
          <a:xfrm>
            <a:off x="464926" y="4011656"/>
            <a:ext cx="3819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u="sng" dirty="0">
                <a:solidFill>
                  <a:schemeClr val="bg1"/>
                </a:solidFill>
              </a:rPr>
              <a:t>ATELIER MATO</a:t>
            </a:r>
            <a:r>
              <a:rPr lang="fr-CA" sz="2000" b="1" u="sng" dirty="0">
                <a:solidFill>
                  <a:schemeClr val="bg1"/>
                </a:solidFill>
              </a:rPr>
              <a:t> </a:t>
            </a:r>
            <a:endParaRPr lang="en-CA" sz="1600" dirty="0">
              <a:solidFill>
                <a:schemeClr val="bg1"/>
              </a:solidFill>
            </a:endParaRPr>
          </a:p>
          <a:p>
            <a:r>
              <a:rPr lang="fr-CA" sz="1600" dirty="0">
                <a:solidFill>
                  <a:schemeClr val="bg1"/>
                </a:solidFill>
              </a:rPr>
              <a:t>S’inspirer de la nature pour créer un souvenir écologique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B9920B0-D2ED-43F5-8A51-D416D27176A5}"/>
              </a:ext>
            </a:extLst>
          </p:cNvPr>
          <p:cNvSpPr txBox="1"/>
          <p:nvPr/>
        </p:nvSpPr>
        <p:spPr>
          <a:xfrm>
            <a:off x="2593802" y="5434160"/>
            <a:ext cx="29310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u="sng" dirty="0">
                <a:solidFill>
                  <a:schemeClr val="bg1"/>
                </a:solidFill>
              </a:rPr>
              <a:t>ZOOM Nature</a:t>
            </a:r>
          </a:p>
          <a:p>
            <a:r>
              <a:rPr lang="fr-CA" dirty="0">
                <a:solidFill>
                  <a:schemeClr val="bg1"/>
                </a:solidFill>
              </a:rPr>
              <a:t>Découvrir les facettes de la formation du Canyon et de sa végétation</a:t>
            </a:r>
            <a:endParaRPr lang="fr-CA" sz="16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FE719D-CE27-4ABA-853D-1521078C7FE7}"/>
              </a:ext>
            </a:extLst>
          </p:cNvPr>
          <p:cNvSpPr txBox="1"/>
          <p:nvPr/>
        </p:nvSpPr>
        <p:spPr>
          <a:xfrm>
            <a:off x="101051" y="6467560"/>
            <a:ext cx="22733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i="1" dirty="0">
                <a:solidFill>
                  <a:schemeClr val="bg1"/>
                </a:solidFill>
              </a:rPr>
              <a:t>Des frais additionnels s’appliquent.</a:t>
            </a:r>
          </a:p>
        </p:txBody>
      </p:sp>
      <p:pic>
        <p:nvPicPr>
          <p:cNvPr id="5" name="Image 4" descr="Une image contenant personne, intérieur, enfant, chambre à coucher&#10;&#10;Description générée automatiquement">
            <a:extLst>
              <a:ext uri="{FF2B5EF4-FFF2-40B4-BE49-F238E27FC236}">
                <a16:creationId xmlns:a16="http://schemas.microsoft.com/office/drawing/2014/main" id="{690993BE-578D-4066-B824-94D9903CB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2" y="1326969"/>
            <a:ext cx="4003568" cy="2672753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4AC486-E788-40FA-A313-6727A043B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2" y="6201987"/>
            <a:ext cx="1716998" cy="4207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02285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47502-9222-42FB-8E3A-8C8F534ED838}"/>
              </a:ext>
            </a:extLst>
          </p:cNvPr>
          <p:cNvSpPr/>
          <p:nvPr/>
        </p:nvSpPr>
        <p:spPr>
          <a:xfrm>
            <a:off x="-133" y="1085104"/>
            <a:ext cx="9144000" cy="5772895"/>
          </a:xfrm>
          <a:prstGeom prst="rect">
            <a:avLst/>
          </a:prstGeom>
          <a:solidFill>
            <a:srgbClr val="1EA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654126-0C11-4E05-A38F-53A95D41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F603D-A9D9-40E7-90BC-8975AA5D53A6}" type="slidenum">
              <a:rPr lang="fr-CA" smtClean="0"/>
              <a:t>21</a:t>
            </a:fld>
            <a:endParaRPr lang="fr-CA" dirty="0"/>
          </a:p>
        </p:txBody>
      </p:sp>
      <p:pic>
        <p:nvPicPr>
          <p:cNvPr id="12" name="Image 11" descr="Une image contenant arbre, personne, extérieur, terrain&#10;&#10;Description générée automatiquement">
            <a:extLst>
              <a:ext uri="{FF2B5EF4-FFF2-40B4-BE49-F238E27FC236}">
                <a16:creationId xmlns:a16="http://schemas.microsoft.com/office/drawing/2014/main" id="{2AC8E055-DBDB-4A0F-B9FC-8327FE2B4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6272" y="-1200895"/>
            <a:ext cx="3662024" cy="315282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9A6CE6-B463-40F5-9C23-EA6245833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4401" y="-1010480"/>
            <a:ext cx="2152245" cy="1999991"/>
          </a:xfrm>
          <a:prstGeom prst="rect">
            <a:avLst/>
          </a:prstGeom>
          <a:effectLst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77A701-E745-450F-A3B3-5411F8942823}"/>
              </a:ext>
            </a:extLst>
          </p:cNvPr>
          <p:cNvSpPr txBox="1"/>
          <p:nvPr/>
        </p:nvSpPr>
        <p:spPr>
          <a:xfrm>
            <a:off x="3291665" y="123707"/>
            <a:ext cx="564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dirty="0">
                <a:solidFill>
                  <a:srgbClr val="1EA0CD"/>
                </a:solidFill>
              </a:rPr>
              <a:t>Autres services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375F786-04E1-4316-81F7-6BC4D85BB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04" y="6205859"/>
            <a:ext cx="1716998" cy="4207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age 14" descr="Une image contenant assis, livre, table, en bois&#10;&#10;Description générée automatiquement">
            <a:extLst>
              <a:ext uri="{FF2B5EF4-FFF2-40B4-BE49-F238E27FC236}">
                <a16:creationId xmlns:a16="http://schemas.microsoft.com/office/drawing/2014/main" id="{66EC9419-8435-4264-B2F0-5CDDE08B9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 r="35354"/>
          <a:stretch/>
        </p:blipFill>
        <p:spPr>
          <a:xfrm rot="5400000">
            <a:off x="5342987" y="1877853"/>
            <a:ext cx="3684071" cy="3418011"/>
          </a:xfrm>
          <a:prstGeom prst="rect">
            <a:avLst/>
          </a:prstGeom>
        </p:spPr>
      </p:pic>
      <p:pic>
        <p:nvPicPr>
          <p:cNvPr id="17" name="Image 16" descr="Une image contenant extérieur, herbe, gens, parc&#10;&#10;Description générée automatiquement">
            <a:extLst>
              <a:ext uri="{FF2B5EF4-FFF2-40B4-BE49-F238E27FC236}">
                <a16:creationId xmlns:a16="http://schemas.microsoft.com/office/drawing/2014/main" id="{3617EFE3-1B39-41E1-BB01-0EF7862414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33565" r="265" b="9306"/>
          <a:stretch/>
        </p:blipFill>
        <p:spPr>
          <a:xfrm>
            <a:off x="1958977" y="3563453"/>
            <a:ext cx="4057244" cy="3090519"/>
          </a:xfrm>
          <a:prstGeom prst="rect">
            <a:avLst/>
          </a:prstGeom>
        </p:spPr>
      </p:pic>
      <p:pic>
        <p:nvPicPr>
          <p:cNvPr id="18" name="Image 17" descr="Une image contenant extérieur, personne, herbe, balançoire&#10;&#10;Description générée automatiquement">
            <a:extLst>
              <a:ext uri="{FF2B5EF4-FFF2-40B4-BE49-F238E27FC236}">
                <a16:creationId xmlns:a16="http://schemas.microsoft.com/office/drawing/2014/main" id="{68629C54-53D3-4580-9E6B-85D8574362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8054"/>
          <a:stretch/>
        </p:blipFill>
        <p:spPr>
          <a:xfrm>
            <a:off x="430657" y="1385971"/>
            <a:ext cx="4356953" cy="28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7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78A7CE5-8A33-4C0B-AA7A-7EAC5BFE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 descr="Une image contenant objet, horloge, signe, dessin&#10;&#10;Description générée automatiquement">
            <a:extLst>
              <a:ext uri="{FF2B5EF4-FFF2-40B4-BE49-F238E27FC236}">
                <a16:creationId xmlns:a16="http://schemas.microsoft.com/office/drawing/2014/main" id="{2F8875D1-71B7-4003-8C1A-B68B63B27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70" y="4836568"/>
            <a:ext cx="6857994" cy="16844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45BB76-F6B2-4D94-B37D-62E07A44F219}"/>
              </a:ext>
            </a:extLst>
          </p:cNvPr>
          <p:cNvSpPr/>
          <p:nvPr/>
        </p:nvSpPr>
        <p:spPr>
          <a:xfrm>
            <a:off x="-133" y="0"/>
            <a:ext cx="9144000" cy="4557487"/>
          </a:xfrm>
          <a:prstGeom prst="rect">
            <a:avLst/>
          </a:prstGeom>
          <a:solidFill>
            <a:srgbClr val="1EA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5" name="Image 4" descr="Une image contenant arbre, nature, extérieur, chute d’eau&#10;&#10;Description générée automatiquement">
            <a:extLst>
              <a:ext uri="{FF2B5EF4-FFF2-40B4-BE49-F238E27FC236}">
                <a16:creationId xmlns:a16="http://schemas.microsoft.com/office/drawing/2014/main" id="{A98167D4-9E1B-4E35-83BE-FBAF4A6E5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r="8213"/>
          <a:stretch/>
        </p:blipFill>
        <p:spPr>
          <a:xfrm>
            <a:off x="4211966" y="-29503"/>
            <a:ext cx="4930793" cy="458699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B145AF-19E4-42FF-91C2-9799D36026EB}"/>
              </a:ext>
            </a:extLst>
          </p:cNvPr>
          <p:cNvSpPr txBox="1">
            <a:spLocks/>
          </p:cNvSpPr>
          <p:nvPr/>
        </p:nvSpPr>
        <p:spPr>
          <a:xfrm>
            <a:off x="288340" y="622452"/>
            <a:ext cx="3744230" cy="40494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r-CA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On a hâte de vous accueillir !</a:t>
            </a:r>
            <a:br>
              <a:rPr lang="fr-CA" sz="6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fr-CA" sz="4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CA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Merci !</a:t>
            </a:r>
            <a:br>
              <a:rPr lang="fr-CA" sz="2800" dirty="0"/>
            </a:br>
            <a:endParaRPr lang="fr-CA" sz="2800" dirty="0"/>
          </a:p>
        </p:txBody>
      </p:sp>
      <p:pic>
        <p:nvPicPr>
          <p:cNvPr id="9" name="Image 8" descr="Une image contenant ciel, extérieur, homme, air&#10;&#10;Description générée automatiquement">
            <a:extLst>
              <a:ext uri="{FF2B5EF4-FFF2-40B4-BE49-F238E27FC236}">
                <a16:creationId xmlns:a16="http://schemas.microsoft.com/office/drawing/2014/main" id="{5B18F591-8127-44EE-8EBF-4F2EA5E28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-2671" r="10546" b="1"/>
          <a:stretch/>
        </p:blipFill>
        <p:spPr>
          <a:xfrm>
            <a:off x="7209135" y="2086559"/>
            <a:ext cx="2393330" cy="20214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4A6211-DAC4-42F2-A1D2-D29761796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91" y="1707993"/>
            <a:ext cx="3124984" cy="30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0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9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ciel, extérieur, homme, air&#10;&#10;Description générée automatiquement">
            <a:extLst>
              <a:ext uri="{FF2B5EF4-FFF2-40B4-BE49-F238E27FC236}">
                <a16:creationId xmlns:a16="http://schemas.microsoft.com/office/drawing/2014/main" id="{B40CF029-C9D0-4A65-882E-DB69FA3F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-2671" r="10546" b="1"/>
          <a:stretch/>
        </p:blipFill>
        <p:spPr>
          <a:xfrm>
            <a:off x="7498081" y="2402505"/>
            <a:ext cx="2078064" cy="17551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90DE41-53A7-404D-8FDE-64C6F4822DED}"/>
              </a:ext>
            </a:extLst>
          </p:cNvPr>
          <p:cNvSpPr/>
          <p:nvPr/>
        </p:nvSpPr>
        <p:spPr>
          <a:xfrm>
            <a:off x="-5430501" y="7693101"/>
            <a:ext cx="9144001" cy="2794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40C521-0FAF-4360-97DA-ECAD2D27F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00" y="2754997"/>
            <a:ext cx="2850512" cy="2805373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6729ABCB-EFA4-4861-9640-869F708AE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870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" descr="X:\Mes images\copyright\chute printemps crue 2_h_mr (c).jpg">
            <a:extLst>
              <a:ext uri="{FF2B5EF4-FFF2-40B4-BE49-F238E27FC236}">
                <a16:creationId xmlns:a16="http://schemas.microsoft.com/office/drawing/2014/main" id="{68B92D73-0397-4161-83AD-D10983E3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43" y="-23956"/>
            <a:ext cx="9224952" cy="69813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FBF5E059-F404-458A-9365-6C3EB5BD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045" y="445630"/>
            <a:ext cx="4839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fr-FR" sz="4800" b="1" dirty="0"/>
              <a:t>Chute de 74 m</a:t>
            </a:r>
            <a:endParaRPr lang="fr-CA" altLang="fr-FR" b="1" dirty="0"/>
          </a:p>
        </p:txBody>
      </p:sp>
      <p:sp>
        <p:nvSpPr>
          <p:cNvPr id="7173" name="ZoneTexte 1">
            <a:extLst>
              <a:ext uri="{FF2B5EF4-FFF2-40B4-BE49-F238E27FC236}">
                <a16:creationId xmlns:a16="http://schemas.microsoft.com/office/drawing/2014/main" id="{FBF5E059-F404-458A-9365-6C3EB5BD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140" y="445630"/>
            <a:ext cx="4839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fr-FR" sz="4800" b="1" dirty="0">
                <a:solidFill>
                  <a:schemeClr val="bg1"/>
                </a:solidFill>
              </a:rPr>
              <a:t>Chute de 74 m</a:t>
            </a:r>
            <a:endParaRPr lang="fr-CA" altLang="fr-FR" b="1" dirty="0">
              <a:solidFill>
                <a:schemeClr val="bg1"/>
              </a:solidFill>
            </a:endParaRPr>
          </a:p>
        </p:txBody>
      </p:sp>
      <p:sp>
        <p:nvSpPr>
          <p:cNvPr id="8" name="Double flèche verticale 7">
            <a:extLst>
              <a:ext uri="{FF2B5EF4-FFF2-40B4-BE49-F238E27FC236}">
                <a16:creationId xmlns:a16="http://schemas.microsoft.com/office/drawing/2014/main" id="{D88C864E-36CD-4FBC-80D3-CC4A24AA99DC}"/>
              </a:ext>
            </a:extLst>
          </p:cNvPr>
          <p:cNvSpPr/>
          <p:nvPr/>
        </p:nvSpPr>
        <p:spPr>
          <a:xfrm>
            <a:off x="2157177" y="673007"/>
            <a:ext cx="242970" cy="6026376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Double flèche verticale 2">
            <a:extLst>
              <a:ext uri="{FF2B5EF4-FFF2-40B4-BE49-F238E27FC236}">
                <a16:creationId xmlns:a16="http://schemas.microsoft.com/office/drawing/2014/main" id="{D88C864E-36CD-4FBC-80D3-CC4A24AA99DC}"/>
              </a:ext>
            </a:extLst>
          </p:cNvPr>
          <p:cNvSpPr/>
          <p:nvPr/>
        </p:nvSpPr>
        <p:spPr>
          <a:xfrm>
            <a:off x="2110613" y="696687"/>
            <a:ext cx="242970" cy="6026376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5433D4-5F33-4451-95A1-B51291E69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5976028"/>
            <a:ext cx="2537258" cy="6217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3AA6EE9-8A15-451A-8065-FFAAA9FCDAAB}"/>
              </a:ext>
            </a:extLst>
          </p:cNvPr>
          <p:cNvSpPr/>
          <p:nvPr/>
        </p:nvSpPr>
        <p:spPr>
          <a:xfrm>
            <a:off x="0" y="1144638"/>
            <a:ext cx="9144000" cy="5713362"/>
          </a:xfrm>
          <a:prstGeom prst="rect">
            <a:avLst/>
          </a:prstGeom>
          <a:solidFill>
            <a:srgbClr val="0D9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BE6467-9A68-41DD-AFF6-071842A7B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27" y="1672635"/>
            <a:ext cx="3798504" cy="251857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0245" name="ZoneTexte 10">
            <a:extLst>
              <a:ext uri="{FF2B5EF4-FFF2-40B4-BE49-F238E27FC236}">
                <a16:creationId xmlns:a16="http://schemas.microsoft.com/office/drawing/2014/main" id="{ECB20EB7-2E1D-4662-8171-6D0EF6FC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809" y="311004"/>
            <a:ext cx="7270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600" dirty="0">
                <a:solidFill>
                  <a:srgbClr val="1D98C3"/>
                </a:solidFill>
                <a:latin typeface="Franklin Gothic Medium"/>
                <a:ea typeface="Verdana"/>
                <a:cs typeface="Arial"/>
              </a:rPr>
              <a:t>Immersion totale en forêt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B6F7C-A707-4189-AC52-C5C035D66679}"/>
              </a:ext>
            </a:extLst>
          </p:cNvPr>
          <p:cNvSpPr/>
          <p:nvPr/>
        </p:nvSpPr>
        <p:spPr>
          <a:xfrm rot="60000">
            <a:off x="4222800" y="4204800"/>
            <a:ext cx="1562400" cy="56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B1A43F-1435-41A0-8641-5E088802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27" y="4994034"/>
            <a:ext cx="3160161" cy="2361039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D3063E-1DD7-474E-83B2-3A479B2D7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773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14"/>
            <a:ext cx="9539992" cy="5698147"/>
          </a:xfrm>
          <a:prstGeom prst="rect">
            <a:avLst/>
          </a:prstGeom>
          <a:ln w="50800"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EF2474-A21A-466C-81E1-12F9AE8D8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71" y="325842"/>
            <a:ext cx="2388093" cy="5852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4B1ECD-DDD7-41C9-BF4B-0D3C2FFF89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812" y="4972204"/>
            <a:ext cx="3402812" cy="3119908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>
            <a:extLst>
              <a:ext uri="{FF2B5EF4-FFF2-40B4-BE49-F238E27FC236}">
                <a16:creationId xmlns:a16="http://schemas.microsoft.com/office/drawing/2014/main" id="{F1768B5F-8DD6-433B-BEA4-BC1C20C9648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2069" y="0"/>
            <a:ext cx="9156069" cy="1744337"/>
          </a:xfrm>
          <a:solidFill>
            <a:srgbClr val="0D98C8"/>
          </a:solidFill>
        </p:spPr>
        <p:txBody>
          <a:bodyPr>
            <a:normAutofit fontScale="90000"/>
          </a:bodyPr>
          <a:lstStyle/>
          <a:p>
            <a:pPr algn="ctr" eaLnBrk="1" hangingPunct="1"/>
            <a:br>
              <a:rPr lang="fr-CA" altLang="fr-FR" sz="3200" noProof="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fr-CA" altLang="fr-FR" sz="5300" noProof="0" dirty="0">
                <a:solidFill>
                  <a:schemeClr val="bg1"/>
                </a:solidFill>
                <a:latin typeface="Franklin Gothic Medium"/>
                <a:ea typeface="Verdana"/>
                <a:cs typeface="Arial"/>
              </a:rPr>
              <a:t>30 minutes du Vieux Québec</a:t>
            </a:r>
            <a:br>
              <a:rPr lang="fr-CA" altLang="fr-FR" sz="5300" noProof="0" dirty="0">
                <a:solidFill>
                  <a:schemeClr val="bg1"/>
                </a:solidFill>
                <a:latin typeface="Franklin Gothic Medium"/>
                <a:ea typeface="Verdana"/>
                <a:cs typeface="Arial"/>
              </a:rPr>
            </a:br>
            <a:br>
              <a:rPr lang="fr-CA" altLang="fr-FR" sz="5300" noProof="0" dirty="0">
                <a:solidFill>
                  <a:schemeClr val="bg1"/>
                </a:solidFill>
                <a:latin typeface="Franklin Gothic Medium"/>
                <a:ea typeface="Verdana"/>
                <a:cs typeface="Arial"/>
              </a:rPr>
            </a:br>
            <a:endParaRPr lang="fr-CA" altLang="fr-FR" sz="4000" noProof="0" dirty="0">
              <a:solidFill>
                <a:schemeClr val="bg1"/>
              </a:solidFill>
              <a:latin typeface="Franklin Gothic Medium"/>
              <a:ea typeface="Verdana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4443" y="1164741"/>
            <a:ext cx="9219403" cy="250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00544BB-65DA-4300-80D9-4CE1BBABB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" y="1711389"/>
            <a:ext cx="9144000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5433D4-5F33-4451-95A1-B51291E69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94" y="1800707"/>
            <a:ext cx="2000728" cy="4902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7" descr="b_poussette Mc">
            <a:extLst>
              <a:ext uri="{FF2B5EF4-FFF2-40B4-BE49-F238E27FC236}">
                <a16:creationId xmlns:a16="http://schemas.microsoft.com/office/drawing/2014/main" id="{440E8EEB-D74F-4A93-B639-48435615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55" y="-163895"/>
            <a:ext cx="4696428" cy="70455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6600E4-0D0D-4B06-AB57-0148196E7B8B}"/>
              </a:ext>
            </a:extLst>
          </p:cNvPr>
          <p:cNvSpPr/>
          <p:nvPr/>
        </p:nvSpPr>
        <p:spPr>
          <a:xfrm>
            <a:off x="-134526" y="-188195"/>
            <a:ext cx="4696428" cy="1096915"/>
          </a:xfrm>
          <a:prstGeom prst="rect">
            <a:avLst/>
          </a:prstGeom>
          <a:solidFill>
            <a:srgbClr val="0D98C8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8194" name="Espace réservé du contenu 2">
            <a:extLst>
              <a:ext uri="{FF2B5EF4-FFF2-40B4-BE49-F238E27FC236}">
                <a16:creationId xmlns:a16="http://schemas.microsoft.com/office/drawing/2014/main" id="{65261347-52DB-4521-BF2E-D24ABE149B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90255" y="298589"/>
            <a:ext cx="4602375" cy="2628651"/>
          </a:xfrm>
        </p:spPr>
        <p:txBody>
          <a:bodyPr>
            <a:normAutofit fontScale="25000" lnSpcReduction="20000"/>
          </a:bodyPr>
          <a:lstStyle/>
          <a:p>
            <a:pPr marL="187325" indent="0" algn="ctr">
              <a:buNone/>
              <a:defRPr/>
            </a:pPr>
            <a:r>
              <a:rPr lang="fr-CA" altLang="fr-FR" sz="12800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De mai à octobre</a:t>
            </a:r>
          </a:p>
          <a:p>
            <a:pPr marL="187325" indent="0" algn="ctr" eaLnBrk="1" hangingPunct="1">
              <a:lnSpc>
                <a:spcPct val="90000"/>
              </a:lnSpc>
              <a:buNone/>
              <a:defRPr/>
            </a:pPr>
            <a:endParaRPr lang="fr-CA" altLang="fr-FR" sz="12800" noProof="0" dirty="0">
              <a:solidFill>
                <a:srgbClr val="1499C2"/>
              </a:solidFill>
              <a:latin typeface="Arial Black" panose="020B0A04020102020204" pitchFamily="34" charset="0"/>
            </a:endParaRPr>
          </a:p>
          <a:p>
            <a:pPr marL="187325" indent="0" algn="ctr" eaLnBrk="1" hangingPunct="1">
              <a:lnSpc>
                <a:spcPct val="120000"/>
              </a:lnSpc>
              <a:buNone/>
              <a:defRPr/>
            </a:pPr>
            <a:r>
              <a:rPr lang="fr-CA" altLang="fr-FR" sz="12800" noProof="0" dirty="0">
                <a:solidFill>
                  <a:srgbClr val="1499C2"/>
                </a:solidFill>
                <a:latin typeface="Arial Black" panose="020B0A04020102020204" pitchFamily="34" charset="0"/>
              </a:rPr>
              <a:t>ÉCOTOURISME POUR TOUTE LA FAMILLE…</a:t>
            </a:r>
          </a:p>
          <a:p>
            <a:pPr marL="187325" indent="0" algn="ctr" eaLnBrk="1" hangingPunct="1">
              <a:lnSpc>
                <a:spcPct val="90000"/>
              </a:lnSpc>
              <a:buNone/>
              <a:defRPr/>
            </a:pPr>
            <a:r>
              <a:rPr lang="fr-CA" altLang="fr-FR" sz="4800" noProof="0" dirty="0">
                <a:solidFill>
                  <a:srgbClr val="1499C2"/>
                </a:solidFill>
                <a:latin typeface="Arial Black" panose="020B0A04020102020204" pitchFamily="34" charset="0"/>
              </a:rPr>
              <a:t> </a:t>
            </a:r>
          </a:p>
          <a:p>
            <a:pPr marL="187325" indent="0" algn="ctr" eaLnBrk="1" hangingPunct="1">
              <a:lnSpc>
                <a:spcPct val="90000"/>
              </a:lnSpc>
              <a:buNone/>
              <a:defRPr/>
            </a:pPr>
            <a:endParaRPr lang="fr-CA" altLang="fr-FR" sz="4800" noProof="0" dirty="0">
              <a:solidFill>
                <a:srgbClr val="1499C2"/>
              </a:solidFill>
              <a:latin typeface="Arial Black" panose="020B0A04020102020204" pitchFamily="34" charset="0"/>
            </a:endParaRPr>
          </a:p>
          <a:p>
            <a:pPr marL="187325" indent="0" algn="ctr" eaLnBrk="1" hangingPunct="1">
              <a:lnSpc>
                <a:spcPct val="90000"/>
              </a:lnSpc>
              <a:buNone/>
              <a:defRPr/>
            </a:pPr>
            <a:endParaRPr lang="fr-CA" altLang="fr-FR" sz="7200" noProof="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CA" altLang="fr-FR" noProof="0" dirty="0">
              <a:latin typeface="Arial Black" panose="020B0A04020102020204" pitchFamily="34" charset="0"/>
            </a:endParaRPr>
          </a:p>
          <a:p>
            <a:pPr marL="0" indent="0" algn="ctr">
              <a:buNone/>
              <a:defRPr/>
            </a:pPr>
            <a:endParaRPr lang="fr-CA" altLang="fr-FR" noProof="0" dirty="0">
              <a:latin typeface="Arial Black" panose="020B0A04020102020204" pitchFamily="34" charset="0"/>
            </a:endParaRPr>
          </a:p>
          <a:p>
            <a:pPr marL="0" indent="0" algn="ctr">
              <a:buNone/>
              <a:tabLst>
                <a:tab pos="358775" algn="l"/>
              </a:tabLst>
              <a:defRPr/>
            </a:pPr>
            <a:endParaRPr lang="fr-CA" altLang="fr-FR" noProof="0" dirty="0">
              <a:latin typeface="Arial Black" panose="020B0A04020102020204" pitchFamily="34" charset="0"/>
            </a:endParaRPr>
          </a:p>
          <a:p>
            <a:pPr marL="0" indent="0" algn="ctr">
              <a:buNone/>
              <a:tabLst>
                <a:tab pos="358775" algn="l"/>
              </a:tabLst>
              <a:defRPr/>
            </a:pPr>
            <a:endParaRPr lang="fr-CA" altLang="fr-FR" noProof="0" dirty="0">
              <a:latin typeface="Arial Black" panose="020B0A04020102020204" pitchFamily="34" charset="0"/>
            </a:endParaRPr>
          </a:p>
          <a:p>
            <a:pPr marL="0" indent="0" algn="ctr">
              <a:buNone/>
              <a:tabLst>
                <a:tab pos="358775" algn="l"/>
              </a:tabLst>
              <a:defRPr/>
            </a:pPr>
            <a:endParaRPr lang="fr-CA" altLang="fr-FR" noProof="0" dirty="0">
              <a:latin typeface="Arial Black" panose="020B0A04020102020204" pitchFamily="34" charset="0"/>
            </a:endParaRPr>
          </a:p>
          <a:p>
            <a:pPr marL="0" indent="0" algn="ctr">
              <a:buNone/>
              <a:tabLst>
                <a:tab pos="358775" algn="l"/>
              </a:tabLst>
              <a:defRPr/>
            </a:pPr>
            <a:r>
              <a:rPr lang="fr-CA" altLang="fr-FR" noProof="0" dirty="0">
                <a:latin typeface="Arial Black" panose="020B0A04020102020204" pitchFamily="34" charset="0"/>
              </a:rPr>
              <a:t>		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0C6C916-3463-47B0-9384-FC1FD713DC50}"/>
              </a:ext>
            </a:extLst>
          </p:cNvPr>
          <p:cNvCxnSpPr>
            <a:cxnSpLocks/>
          </p:cNvCxnSpPr>
          <p:nvPr/>
        </p:nvCxnSpPr>
        <p:spPr>
          <a:xfrm>
            <a:off x="-91150" y="908720"/>
            <a:ext cx="4696428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chien, extérieur, assis, arbre&#10;&#10;Description générée automatiquement">
            <a:extLst>
              <a:ext uri="{FF2B5EF4-FFF2-40B4-BE49-F238E27FC236}">
                <a16:creationId xmlns:a16="http://schemas.microsoft.com/office/drawing/2014/main" id="{79B4D285-E4DC-4D4F-9808-5B9DB9C59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" y="4035092"/>
            <a:ext cx="1846229" cy="20251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987CA70-5019-4810-8E24-AEA7E32BC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622" y="3358899"/>
            <a:ext cx="3442693" cy="338817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C8583C6-1D7C-44EF-ACD7-41735DBE9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74" y="6122987"/>
            <a:ext cx="1845079" cy="452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99195F-1D49-434B-99F1-17078A44382E}"/>
              </a:ext>
            </a:extLst>
          </p:cNvPr>
          <p:cNvSpPr txBox="1"/>
          <p:nvPr/>
        </p:nvSpPr>
        <p:spPr>
          <a:xfrm>
            <a:off x="2105866" y="3358898"/>
            <a:ext cx="243077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altLang="fr-FR" sz="3200" dirty="0">
                <a:solidFill>
                  <a:srgbClr val="1499C2"/>
                </a:solidFill>
                <a:latin typeface="Arial Black" panose="020B0A04020102020204" pitchFamily="34" charset="0"/>
              </a:rPr>
              <a:t>…incluant votre meilleur ami </a:t>
            </a:r>
            <a:r>
              <a:rPr lang="en-CA" altLang="fr-FR" sz="3200" dirty="0">
                <a:solidFill>
                  <a:srgbClr val="1499C2"/>
                </a:solidFill>
                <a:latin typeface="Arial Black" panose="020B0A04020102020204" pitchFamily="34" charset="0"/>
              </a:rPr>
              <a:t>!</a:t>
            </a:r>
          </a:p>
          <a:p>
            <a:pPr algn="ctr"/>
            <a:endParaRPr lang="fr-CA" dirty="0">
              <a:solidFill>
                <a:srgbClr val="1499C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pied de page 4">
            <a:extLst>
              <a:ext uri="{FF2B5EF4-FFF2-40B4-BE49-F238E27FC236}">
                <a16:creationId xmlns:a16="http://schemas.microsoft.com/office/drawing/2014/main" id="{3D40A068-3AA2-4ECE-A885-06DE0AF9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3979" y="6396653"/>
            <a:ext cx="3536032" cy="352127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 dirty="0"/>
              <a:t>Canyon Sainte-Anne September 2018</a:t>
            </a:r>
            <a:endParaRPr lang="fr-CA" altLang="fr-FR" sz="1400" dirty="0"/>
          </a:p>
        </p:txBody>
      </p:sp>
      <p:sp>
        <p:nvSpPr>
          <p:cNvPr id="23555" name="Espace réservé du numéro de diapositive 5">
            <a:extLst>
              <a:ext uri="{FF2B5EF4-FFF2-40B4-BE49-F238E27FC236}">
                <a16:creationId xmlns:a16="http://schemas.microsoft.com/office/drawing/2014/main" id="{5F1AFB0C-EF58-451A-8BA9-23B79B57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018005-BA10-4D8A-A878-AB1416074E55}" type="slidenum">
              <a:rPr lang="fr-CA" altLang="fr-FR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A" altLang="fr-FR" sz="1400" dirty="0"/>
          </a:p>
        </p:txBody>
      </p:sp>
      <p:pic>
        <p:nvPicPr>
          <p:cNvPr id="23556" name="Picture 6" descr="IMG_5728 copy">
            <a:extLst>
              <a:ext uri="{FF2B5EF4-FFF2-40B4-BE49-F238E27FC236}">
                <a16:creationId xmlns:a16="http://schemas.microsoft.com/office/drawing/2014/main" id="{9ACA1D01-399F-419D-AA06-5ECA71DA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97" y="90299"/>
            <a:ext cx="9174397" cy="6849176"/>
          </a:xfrm>
          <a:prstGeom prst="rect">
            <a:avLst/>
          </a:prstGeom>
          <a:solidFill>
            <a:schemeClr val="bg1"/>
          </a:solidFill>
          <a:ln w="38100" algn="in">
            <a:noFill/>
            <a:miter lim="800000"/>
            <a:headEnd/>
            <a:tailEnd/>
          </a:ln>
          <a:effectLst/>
        </p:spPr>
      </p:pic>
      <p:sp>
        <p:nvSpPr>
          <p:cNvPr id="23557" name="ZoneTexte 1">
            <a:extLst>
              <a:ext uri="{FF2B5EF4-FFF2-40B4-BE49-F238E27FC236}">
                <a16:creationId xmlns:a16="http://schemas.microsoft.com/office/drawing/2014/main" id="{A9349443-2936-40C8-BAFD-83650FD4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137" y="1644"/>
            <a:ext cx="9174397" cy="1200329"/>
          </a:xfrm>
          <a:prstGeom prst="rect">
            <a:avLst/>
          </a:prstGeom>
          <a:solidFill>
            <a:srgbClr val="0D98C8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fr-FR" sz="3600" b="1" dirty="0">
                <a:solidFill>
                  <a:schemeClr val="bg1"/>
                </a:solidFill>
              </a:rPr>
              <a:t>		Une promenade facile,				accessible et sécuritaire</a:t>
            </a:r>
            <a:endParaRPr lang="fr-CA" altLang="fr-FR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10" descr="image003">
            <a:extLst>
              <a:ext uri="{FF2B5EF4-FFF2-40B4-BE49-F238E27FC236}">
                <a16:creationId xmlns:a16="http://schemas.microsoft.com/office/drawing/2014/main" id="{E80E1FC5-CE26-4AF4-9D9E-04D248977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6932" r="10015" b="6476"/>
          <a:stretch/>
        </p:blipFill>
        <p:spPr bwMode="auto">
          <a:xfrm flipH="1">
            <a:off x="5810568" y="1572510"/>
            <a:ext cx="4474409" cy="233904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5796D70-F98B-431F-9F04-04107F683267}"/>
              </a:ext>
            </a:extLst>
          </p:cNvPr>
          <p:cNvSpPr txBox="1">
            <a:spLocks/>
          </p:cNvSpPr>
          <p:nvPr/>
        </p:nvSpPr>
        <p:spPr>
          <a:xfrm>
            <a:off x="5850836" y="1780691"/>
            <a:ext cx="2313577" cy="1408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r>
              <a:rPr lang="fr-CA" alt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en fauteuil roulant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endParaRPr lang="fr-CA" altLang="fr-FR" dirty="0">
              <a:latin typeface="Arial Black" panose="020B0A040201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endParaRPr lang="fr-CA" altLang="fr-FR" dirty="0">
              <a:latin typeface="Arial Black" panose="020B0A040201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r>
              <a:rPr lang="en-CA" altLang="fr-FR" dirty="0">
                <a:latin typeface="Arial Black" panose="020B0A04020102020204" pitchFamily="34" charset="0"/>
              </a:rPr>
              <a:t>		</a:t>
            </a:r>
            <a:endParaRPr lang="fr-CA" altLang="fr-FR" dirty="0">
              <a:latin typeface="Arial Black" panose="020B0A04020102020204" pitchFamily="34" charset="0"/>
            </a:endParaRPr>
          </a:p>
        </p:txBody>
      </p:sp>
      <p:pic>
        <p:nvPicPr>
          <p:cNvPr id="8" name="Picture 10" descr="b_navette">
            <a:extLst>
              <a:ext uri="{FF2B5EF4-FFF2-40B4-BE49-F238E27FC236}">
                <a16:creationId xmlns:a16="http://schemas.microsoft.com/office/drawing/2014/main" id="{16A6DF28-1D27-4791-A0C3-D9ACCCE7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3"/>
          <a:stretch>
            <a:fillRect/>
          </a:stretch>
        </p:blipFill>
        <p:spPr bwMode="auto">
          <a:xfrm flipH="1">
            <a:off x="5824202" y="4092777"/>
            <a:ext cx="3536031" cy="244238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926852F-6AC7-4A0A-B89F-0C40EECCFA89}"/>
              </a:ext>
            </a:extLst>
          </p:cNvPr>
          <p:cNvSpPr txBox="1">
            <a:spLocks/>
          </p:cNvSpPr>
          <p:nvPr/>
        </p:nvSpPr>
        <p:spPr>
          <a:xfrm>
            <a:off x="7544412" y="4160435"/>
            <a:ext cx="1615898" cy="352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r>
              <a:rPr lang="fr-CA" altLang="fr-FR" sz="10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Navette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endParaRPr lang="fr-CA" altLang="fr-FR" dirty="0">
              <a:latin typeface="Arial Black" panose="020B0A040201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endParaRPr lang="fr-CA" altLang="fr-FR" dirty="0">
              <a:latin typeface="Arial Black" panose="020B0A040201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58775" algn="l"/>
              </a:tabLst>
              <a:defRPr/>
            </a:pPr>
            <a:r>
              <a:rPr lang="en-CA" altLang="fr-FR" dirty="0">
                <a:latin typeface="Arial Black" panose="020B0A04020102020204" pitchFamily="34" charset="0"/>
              </a:rPr>
              <a:t>		</a:t>
            </a:r>
            <a:endParaRPr lang="fr-CA" altLang="fr-FR" dirty="0">
              <a:latin typeface="Arial Black" panose="020B0A04020102020204" pitchFamily="34" charset="0"/>
            </a:endParaRPr>
          </a:p>
        </p:txBody>
      </p:sp>
      <p:pic>
        <p:nvPicPr>
          <p:cNvPr id="12" name="Image 11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ADABBA78-CB7B-4FE7-8FE4-3366712D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87" y="3839386"/>
            <a:ext cx="1161503" cy="32264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A62E77-5FEC-4C80-9822-3ACA7AA85D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092" y="5442954"/>
            <a:ext cx="3086715" cy="2830091"/>
          </a:xfrm>
          <a:prstGeom prst="rect">
            <a:avLst/>
          </a:prstGeom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9624B3-DC94-4A44-B515-8F46F3E0A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3" y="6320015"/>
            <a:ext cx="1638279" cy="40145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B43B7EB7-880B-4337-ADE3-5AA7F986D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15"/>
            <a:ext cx="4906488" cy="69304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BFFBE96-6238-4C03-8447-5EA60AB84912}"/>
              </a:ext>
            </a:extLst>
          </p:cNvPr>
          <p:cNvSpPr/>
          <p:nvPr/>
        </p:nvSpPr>
        <p:spPr>
          <a:xfrm>
            <a:off x="4917016" y="-46575"/>
            <a:ext cx="4551575" cy="6942778"/>
          </a:xfrm>
          <a:prstGeom prst="rect">
            <a:avLst/>
          </a:prstGeom>
          <a:solidFill>
            <a:srgbClr val="0D98C8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19458" name="Picture 4" descr="Cany_circuit">
            <a:extLst>
              <a:ext uri="{FF2B5EF4-FFF2-40B4-BE49-F238E27FC236}">
                <a16:creationId xmlns:a16="http://schemas.microsoft.com/office/drawing/2014/main" id="{BDE0C3A9-89C2-4161-A86B-ACF5A7182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338" y="106345038"/>
            <a:ext cx="59690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459" name="Picture 5" descr="Cany_circuit">
            <a:extLst>
              <a:ext uri="{FF2B5EF4-FFF2-40B4-BE49-F238E27FC236}">
                <a16:creationId xmlns:a16="http://schemas.microsoft.com/office/drawing/2014/main" id="{6515D5C9-35A2-48C5-9DAD-96386EC81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238" y="106560938"/>
            <a:ext cx="59690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9461" name="Picture 7" descr="Cany_circuit">
            <a:extLst>
              <a:ext uri="{FF2B5EF4-FFF2-40B4-BE49-F238E27FC236}">
                <a16:creationId xmlns:a16="http://schemas.microsoft.com/office/drawing/2014/main" id="{62B8457C-A657-46EF-8C71-BC805B295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138" y="106776838"/>
            <a:ext cx="59690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9463" name="ZoneTexte 1">
            <a:extLst>
              <a:ext uri="{FF2B5EF4-FFF2-40B4-BE49-F238E27FC236}">
                <a16:creationId xmlns:a16="http://schemas.microsoft.com/office/drawing/2014/main" id="{409DB54F-AFF4-4ED8-A1D1-1930D6871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031" y="3194729"/>
            <a:ext cx="360044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CA" altLang="fr-FR" sz="1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CA" altLang="fr-FR" sz="1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>
                <a:solidFill>
                  <a:schemeClr val="bg1"/>
                </a:solidFill>
              </a:rPr>
              <a:t>Marmite du Géant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>
                <a:solidFill>
                  <a:schemeClr val="bg1"/>
                </a:solidFill>
              </a:rPr>
              <a:t>Via Ferrata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>
                <a:solidFill>
                  <a:schemeClr val="bg1"/>
                </a:solidFill>
              </a:rPr>
              <a:t>et tyrolienne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CA" altLang="fr-FR" sz="1000" dirty="0"/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A1402A53-A1F0-4DFA-9DE2-451CA7F3A521}"/>
              </a:ext>
            </a:extLst>
          </p:cNvPr>
          <p:cNvCxnSpPr>
            <a:cxnSpLocks/>
          </p:cNvCxnSpPr>
          <p:nvPr/>
        </p:nvCxnSpPr>
        <p:spPr>
          <a:xfrm rot="10800000">
            <a:off x="934389" y="3814486"/>
            <a:ext cx="4755337" cy="1016245"/>
          </a:xfrm>
          <a:prstGeom prst="bentConnector3">
            <a:avLst>
              <a:gd name="adj1" fmla="val 107344"/>
            </a:avLst>
          </a:prstGeom>
          <a:ln w="50800">
            <a:solidFill>
              <a:srgbClr val="CE2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02C8358F-E245-43CB-B072-34F3F916F705}"/>
              </a:ext>
            </a:extLst>
          </p:cNvPr>
          <p:cNvCxnSpPr>
            <a:cxnSpLocks/>
          </p:cNvCxnSpPr>
          <p:nvPr/>
        </p:nvCxnSpPr>
        <p:spPr>
          <a:xfrm rot="10800000">
            <a:off x="1925046" y="2542545"/>
            <a:ext cx="3764680" cy="1165883"/>
          </a:xfrm>
          <a:prstGeom prst="bentConnector3">
            <a:avLst>
              <a:gd name="adj1" fmla="val 54337"/>
            </a:avLst>
          </a:prstGeom>
          <a:ln w="50800">
            <a:solidFill>
              <a:srgbClr val="CE2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6">
            <a:extLst>
              <a:ext uri="{FF2B5EF4-FFF2-40B4-BE49-F238E27FC236}">
                <a16:creationId xmlns:a16="http://schemas.microsoft.com/office/drawing/2014/main" id="{9303483E-7015-4274-B607-C2DED01EBCC3}"/>
              </a:ext>
            </a:extLst>
          </p:cNvPr>
          <p:cNvSpPr txBox="1">
            <a:spLocks noChangeArrowheads="1"/>
          </p:cNvSpPr>
          <p:nvPr/>
        </p:nvSpPr>
        <p:spPr>
          <a:xfrm>
            <a:off x="5299708" y="2085746"/>
            <a:ext cx="3441178" cy="1152525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  <a:tabLst>
                <a:tab pos="1158875" algn="l"/>
              </a:tabLst>
              <a:defRPr/>
            </a:pPr>
            <a:r>
              <a:rPr lang="en-CA" sz="2400" b="1" dirty="0">
                <a:solidFill>
                  <a:schemeClr val="bg1"/>
                </a:solidFill>
              </a:rPr>
              <a:t>Groupe </a:t>
            </a:r>
            <a:r>
              <a:rPr lang="en-CA" sz="2400" dirty="0">
                <a:solidFill>
                  <a:schemeClr val="bg1"/>
                </a:solidFill>
              </a:rPr>
              <a:t>: 45 minutes</a:t>
            </a:r>
          </a:p>
          <a:p>
            <a:pPr marL="0" indent="0" eaLnBrk="1" hangingPunct="1">
              <a:buFontTx/>
              <a:buNone/>
              <a:defRPr/>
            </a:pPr>
            <a:endParaRPr lang="en-CA" sz="1000" dirty="0">
              <a:solidFill>
                <a:schemeClr val="bg1"/>
              </a:solidFill>
            </a:endParaRPr>
          </a:p>
          <a:p>
            <a:pPr marL="0" indent="0" eaLnBrk="1" hangingPunct="1">
              <a:buFontTx/>
              <a:buNone/>
              <a:tabLst>
                <a:tab pos="1158875" algn="l"/>
              </a:tabLst>
              <a:defRPr/>
            </a:pPr>
            <a:r>
              <a:rPr lang="en-CA" sz="2400" b="1" dirty="0">
                <a:solidFill>
                  <a:schemeClr val="bg1"/>
                </a:solidFill>
              </a:rPr>
              <a:t>FIT:  	</a:t>
            </a:r>
            <a:r>
              <a:rPr lang="en-CA" sz="2400" dirty="0">
                <a:solidFill>
                  <a:schemeClr val="bg1"/>
                </a:solidFill>
              </a:rPr>
              <a:t>1h à 2h30</a:t>
            </a:r>
          </a:p>
          <a:p>
            <a:pPr eaLnBrk="1" hangingPunct="1">
              <a:defRPr/>
            </a:pPr>
            <a:endParaRPr lang="en-CA" sz="1200" dirty="0"/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ECC105E4-FABB-41E2-928C-4132291DF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353687"/>
            <a:ext cx="4003827" cy="11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A" sz="3200" dirty="0">
                <a:solidFill>
                  <a:schemeClr val="bg1"/>
                </a:solidFill>
                <a:latin typeface="Arial Black" panose="020B0A04020102020204" pitchFamily="34" charset="0"/>
              </a:rPr>
              <a:t>La visite :</a:t>
            </a:r>
          </a:p>
          <a:p>
            <a:pPr algn="ctr" eaLnBrk="1" hangingPunct="1">
              <a:defRPr/>
            </a:pPr>
            <a:r>
              <a:rPr lang="fr-CA" sz="3200" dirty="0">
                <a:solidFill>
                  <a:schemeClr val="bg1"/>
                </a:solidFill>
                <a:latin typeface="Arial Black" panose="020B0A04020102020204" pitchFamily="34" charset="0"/>
              </a:rPr>
              <a:t>étape par étape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65E61F-E519-4E78-A3D3-D0E7768998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71" y="4830731"/>
            <a:ext cx="1132726" cy="447768"/>
          </a:xfrm>
          <a:prstGeom prst="rect">
            <a:avLst/>
          </a:prstGeom>
        </p:spPr>
      </p:pic>
    </p:spTree>
  </p:cSld>
  <p:clrMapOvr>
    <a:masterClrMapping/>
  </p:clrMapOvr>
  <p:transition spd="slow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>
            <a:extLst>
              <a:ext uri="{FF2B5EF4-FFF2-40B4-BE49-F238E27FC236}">
                <a16:creationId xmlns:a16="http://schemas.microsoft.com/office/drawing/2014/main" id="{9B4BF954-3631-49B3-B257-82CB27CB4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925" y="-27384"/>
            <a:ext cx="9525000" cy="1323439"/>
          </a:xfrm>
          <a:prstGeom prst="rect">
            <a:avLst/>
          </a:prstGeom>
          <a:solidFill>
            <a:srgbClr val="0D98C8"/>
          </a:solidFill>
          <a:ln w="508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A" altLang="fr-FR" sz="4000" b="1" dirty="0">
                <a:solidFill>
                  <a:schemeClr val="bg1"/>
                </a:solidFill>
              </a:rPr>
              <a:t>Postes d’observation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CA" altLang="fr-FR" sz="4000" b="1" dirty="0">
                <a:solidFill>
                  <a:schemeClr val="bg1"/>
                </a:solidFill>
              </a:rPr>
              <a:t>le long du parcours</a:t>
            </a:r>
          </a:p>
        </p:txBody>
      </p:sp>
      <p:sp>
        <p:nvSpPr>
          <p:cNvPr id="25602" name="Espace réservé du pied de page 3">
            <a:extLst>
              <a:ext uri="{FF2B5EF4-FFF2-40B4-BE49-F238E27FC236}">
                <a16:creationId xmlns:a16="http://schemas.microsoft.com/office/drawing/2014/main" id="{6812F971-E40F-4671-BE90-5190780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3979" y="6396653"/>
            <a:ext cx="3536032" cy="352127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400" dirty="0"/>
              <a:t>Canyon Sainte-Anne September 2018</a:t>
            </a:r>
            <a:endParaRPr lang="fr-CA" altLang="fr-FR" sz="1400" dirty="0"/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A4BBDB96-F97C-435C-8D6C-E17FA6C5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7B0B8F-B87E-4621-8836-C03EBA569EC5}" type="slidenum">
              <a:rPr lang="fr-CA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A" altLang="fr-FR" sz="1400" dirty="0"/>
          </a:p>
        </p:txBody>
      </p:sp>
      <p:pic>
        <p:nvPicPr>
          <p:cNvPr id="25604" name="Picture 2" descr="X:\Mes images\Catalogue photos 2015\CSA-lookout-point-rainbow-2_h_lr.jpg">
            <a:extLst>
              <a:ext uri="{FF2B5EF4-FFF2-40B4-BE49-F238E27FC236}">
                <a16:creationId xmlns:a16="http://schemas.microsoft.com/office/drawing/2014/main" id="{857E8CB6-F66C-4961-AB4D-9939A0D6740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/>
          <a:stretch/>
        </p:blipFill>
        <p:spPr>
          <a:xfrm>
            <a:off x="-1" y="1296055"/>
            <a:ext cx="9363075" cy="5962605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C18C3D-7BCC-4935-AC3D-DCF8E636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262" y="5306429"/>
            <a:ext cx="3086715" cy="2830091"/>
          </a:xfrm>
          <a:prstGeom prst="rect">
            <a:avLst/>
          </a:prstGeom>
          <a:effectLst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4DE20F-BCB3-4AD3-A125-F6B3EE98D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5" y="6195923"/>
            <a:ext cx="1638279" cy="40145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4284</TotalTime>
  <Words>307</Words>
  <Application>Microsoft Office PowerPoint</Application>
  <PresentationFormat>Affichage à l'écran (4:3)</PresentationFormat>
  <Paragraphs>151</Paragraphs>
  <Slides>23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Franklin Gothic Medium</vt:lpstr>
      <vt:lpstr>1_Modèle par défaut</vt:lpstr>
      <vt:lpstr>Thème Office</vt:lpstr>
      <vt:lpstr>Présentation PowerPoint</vt:lpstr>
      <vt:lpstr>Why                              ?</vt:lpstr>
      <vt:lpstr>Présentation PowerPoint</vt:lpstr>
      <vt:lpstr>Présentation PowerPoint</vt:lpstr>
      <vt:lpstr> 30 minutes du Vieux Québec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          .</vt:lpstr>
      <vt:lpstr>Maximisez l’horaire !     </vt:lpstr>
      <vt:lpstr>Bien accueillir les visiteurs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Direction</dc:creator>
  <cp:lastModifiedBy>Dominique Boulet</cp:lastModifiedBy>
  <cp:revision>118</cp:revision>
  <cp:lastPrinted>2019-10-24T19:32:52Z</cp:lastPrinted>
  <dcterms:created xsi:type="dcterms:W3CDTF">2013-09-23T19:56:43Z</dcterms:created>
  <dcterms:modified xsi:type="dcterms:W3CDTF">2019-10-24T20:23:24Z</dcterms:modified>
</cp:coreProperties>
</file>